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60" r:id="rId5"/>
    <p:sldId id="261" r:id="rId6"/>
    <p:sldId id="262" r:id="rId7"/>
    <p:sldId id="264" r:id="rId8"/>
    <p:sldId id="265" r:id="rId9"/>
    <p:sldId id="270" r:id="rId10"/>
    <p:sldId id="269" r:id="rId11"/>
    <p:sldId id="266" r:id="rId12"/>
    <p:sldId id="268" r:id="rId13"/>
    <p:sldId id="271" r:id="rId14"/>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1739" autoAdjust="0"/>
  </p:normalViewPr>
  <p:slideViewPr>
    <p:cSldViewPr>
      <p:cViewPr varScale="1">
        <p:scale>
          <a:sx n="84" d="100"/>
          <a:sy n="84" d="100"/>
        </p:scale>
        <p:origin x="-15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00DE95-79E4-4B75-8F29-72CE5925E1A4}" type="datetimeFigureOut">
              <a:rPr lang="nl-NL" smtClean="0"/>
              <a:pPr/>
              <a:t>30-3-2011</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C223CF-57BF-422A-8E5E-FB7D30B5FD9F}" type="slidenum">
              <a:rPr lang="nl-NL" smtClean="0"/>
              <a:pPr/>
              <a:t>‹nr.›</a:t>
            </a:fld>
            <a:endParaRPr lang="nl-N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E3C223CF-57BF-422A-8E5E-FB7D30B5FD9F}" type="slidenum">
              <a:rPr lang="nl-NL" smtClean="0"/>
              <a:pPr/>
              <a:t>1</a:t>
            </a:fld>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 name="Gelijkbenige driehoek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el 7"/>
          <p:cNvSpPr>
            <a:spLocks noGrp="1"/>
          </p:cNvSpPr>
          <p:nvPr>
            <p:ph type="ctrTitle"/>
          </p:nvPr>
        </p:nvSpPr>
        <p:spPr>
          <a:xfrm>
            <a:off x="540544" y="776288"/>
            <a:ext cx="8062912" cy="1470025"/>
          </a:xfrm>
        </p:spPr>
        <p:txBody>
          <a:bodyPr anchor="b">
            <a:normAutofit/>
          </a:bodyPr>
          <a:lstStyle>
            <a:lvl1pPr algn="r">
              <a:defRPr sz="4400"/>
            </a:lvl1pPr>
          </a:lstStyle>
          <a:p>
            <a:r>
              <a:rPr kumimoji="0" lang="nl-NL" smtClean="0"/>
              <a:t>Klik om de stijl te bewerken</a:t>
            </a:r>
            <a:endParaRPr kumimoji="0" lang="en-US"/>
          </a:p>
        </p:txBody>
      </p:sp>
      <p:sp>
        <p:nvSpPr>
          <p:cNvPr id="9" name="Ondertitel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nl-NL" smtClean="0"/>
              <a:t>Klik om het opmaakprofiel van de modelondertitel te bewerken</a:t>
            </a:r>
            <a:endParaRPr kumimoji="0" lang="en-US"/>
          </a:p>
        </p:txBody>
      </p:sp>
      <p:sp>
        <p:nvSpPr>
          <p:cNvPr id="28" name="Tijdelijke aanduiding voor datum 27"/>
          <p:cNvSpPr>
            <a:spLocks noGrp="1"/>
          </p:cNvSpPr>
          <p:nvPr>
            <p:ph type="dt" sz="half" idx="10"/>
          </p:nvPr>
        </p:nvSpPr>
        <p:spPr>
          <a:xfrm>
            <a:off x="1371600" y="6012656"/>
            <a:ext cx="5791200" cy="365125"/>
          </a:xfrm>
        </p:spPr>
        <p:txBody>
          <a:bodyPr tIns="0" bIns="0" anchor="t"/>
          <a:lstStyle>
            <a:lvl1pPr algn="r">
              <a:defRPr sz="1000"/>
            </a:lvl1pPr>
          </a:lstStyle>
          <a:p>
            <a:r>
              <a:rPr lang="nl-NL" smtClean="0"/>
              <a:t>3/24/2011</a:t>
            </a:r>
            <a:endParaRPr lang="en-US"/>
          </a:p>
        </p:txBody>
      </p:sp>
      <p:sp>
        <p:nvSpPr>
          <p:cNvPr id="17" name="Tijdelijke aanduiding voor voettekst 16"/>
          <p:cNvSpPr>
            <a:spLocks noGrp="1"/>
          </p:cNvSpPr>
          <p:nvPr>
            <p:ph type="ftr" sz="quarter" idx="11"/>
          </p:nvPr>
        </p:nvSpPr>
        <p:spPr>
          <a:xfrm>
            <a:off x="1371600" y="5650704"/>
            <a:ext cx="5791200" cy="365125"/>
          </a:xfrm>
        </p:spPr>
        <p:txBody>
          <a:bodyPr tIns="0" bIns="0" anchor="b"/>
          <a:lstStyle>
            <a:lvl1pPr algn="r">
              <a:defRPr sz="1100"/>
            </a:lvl1pPr>
          </a:lstStyle>
          <a:p>
            <a:r>
              <a:rPr kumimoji="0" lang="nl-NL" smtClean="0"/>
              <a:t>Jenny Palm                                                                Hulp bij Hersenletsel</a:t>
            </a:r>
            <a:endParaRPr kumimoji="0" lang="en-US"/>
          </a:p>
        </p:txBody>
      </p:sp>
      <p:sp>
        <p:nvSpPr>
          <p:cNvPr id="29" name="Tijdelijke aanduiding voor dianumm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3DCDF73-85D2-4237-9B32-053DBDB0C312}" type="slidenum">
              <a:rPr kumimoji="0" lang="en-US" smtClean="0"/>
              <a:pPr/>
              <a:t>‹nr.›</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67494"/>
            <a:ext cx="8229600" cy="1399032"/>
          </a:xfrm>
        </p:spPr>
        <p:txBody>
          <a:bodyPr/>
          <a:lstStyle/>
          <a:p>
            <a:r>
              <a:rPr kumimoji="0" lang="nl-NL" smtClean="0"/>
              <a:t>Klik om de stijl te bewerken</a:t>
            </a:r>
            <a:endParaRPr kumimoji="0" lang="en-US"/>
          </a:p>
        </p:txBody>
      </p:sp>
      <p:sp>
        <p:nvSpPr>
          <p:cNvPr id="3" name="Tijdelijke aanduiding voor inhoud 2"/>
          <p:cNvSpPr>
            <a:spLocks noGrp="1"/>
          </p:cNvSpPr>
          <p:nvPr>
            <p:ph idx="1"/>
          </p:nvPr>
        </p:nvSpPr>
        <p:spPr>
          <a:xfrm>
            <a:off x="457200" y="1882808"/>
            <a:ext cx="8229600" cy="4572000"/>
          </a:xfrm>
        </p:spPr>
        <p:txBody>
          <a:body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a:xfrm>
            <a:off x="4791456" y="6480048"/>
            <a:ext cx="2133600" cy="301752"/>
          </a:xfrm>
        </p:spPr>
        <p:txBody>
          <a:bodyPr/>
          <a:lstStyle/>
          <a:p>
            <a:r>
              <a:rPr lang="nl-NL" smtClean="0"/>
              <a:t>3/24/2011</a:t>
            </a:r>
            <a:endParaRPr lang="en-US"/>
          </a:p>
        </p:txBody>
      </p:sp>
      <p:sp>
        <p:nvSpPr>
          <p:cNvPr id="5" name="Tijdelijke aanduiding voor voettekst 4"/>
          <p:cNvSpPr>
            <a:spLocks noGrp="1"/>
          </p:cNvSpPr>
          <p:nvPr>
            <p:ph type="ftr" sz="quarter" idx="11"/>
          </p:nvPr>
        </p:nvSpPr>
        <p:spPr>
          <a:xfrm>
            <a:off x="457200" y="6480969"/>
            <a:ext cx="4260056" cy="300831"/>
          </a:xfrm>
        </p:spPr>
        <p:txBody>
          <a:bodyPr/>
          <a:lstStyle/>
          <a:p>
            <a:r>
              <a:rPr kumimoji="0" lang="nl-NL" smtClean="0"/>
              <a:t>Jenny Palm                                                                Hulp bij Hersenletsel</a:t>
            </a:r>
            <a:endParaRPr kumimoji="0" lang="en-US"/>
          </a:p>
        </p:txBody>
      </p:sp>
      <p:sp>
        <p:nvSpPr>
          <p:cNvPr id="6" name="Tijdelijke aanduiding voor dianummer 5"/>
          <p:cNvSpPr>
            <a:spLocks noGrp="1"/>
          </p:cNvSpPr>
          <p:nvPr>
            <p:ph type="sldNum" sz="quarter" idx="12"/>
          </p:nvPr>
        </p:nvSpPr>
        <p:spPr/>
        <p:txBody>
          <a:bodyPr/>
          <a:lstStyle/>
          <a:p>
            <a:fld id="{A3DCDF73-85D2-4237-9B32-053DBDB0C312}" type="slidenum">
              <a:rPr kumimoji="0" lang="en-US" smtClean="0"/>
              <a:pPr/>
              <a:t>‹nr.›</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9" name="Rechthoekige driehoek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Gelijkbenige driehoek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Tijdelijke aanduiding voor datum 3"/>
          <p:cNvSpPr>
            <a:spLocks noGrp="1"/>
          </p:cNvSpPr>
          <p:nvPr>
            <p:ph type="dt" sz="half" idx="10"/>
          </p:nvPr>
        </p:nvSpPr>
        <p:spPr>
          <a:xfrm>
            <a:off x="6955632" y="6477000"/>
            <a:ext cx="2133600" cy="304800"/>
          </a:xfrm>
        </p:spPr>
        <p:txBody>
          <a:bodyPr/>
          <a:lstStyle/>
          <a:p>
            <a:r>
              <a:rPr lang="nl-NL" smtClean="0"/>
              <a:t>3/24/2011</a:t>
            </a:r>
            <a:endParaRPr lang="en-US"/>
          </a:p>
        </p:txBody>
      </p:sp>
      <p:sp>
        <p:nvSpPr>
          <p:cNvPr id="5" name="Tijdelijke aanduiding voor voettekst 4"/>
          <p:cNvSpPr>
            <a:spLocks noGrp="1"/>
          </p:cNvSpPr>
          <p:nvPr>
            <p:ph type="ftr" sz="quarter" idx="11"/>
          </p:nvPr>
        </p:nvSpPr>
        <p:spPr>
          <a:xfrm>
            <a:off x="2619376" y="6480969"/>
            <a:ext cx="4260056" cy="300831"/>
          </a:xfrm>
        </p:spPr>
        <p:txBody>
          <a:bodyPr/>
          <a:lstStyle/>
          <a:p>
            <a:r>
              <a:rPr kumimoji="0" lang="nl-NL" smtClean="0"/>
              <a:t>Jenny Palm                                                                Hulp bij Hersenletsel</a:t>
            </a:r>
            <a:endParaRPr kumimoji="0" lang="en-US"/>
          </a:p>
        </p:txBody>
      </p:sp>
      <p:sp>
        <p:nvSpPr>
          <p:cNvPr id="6" name="Tijdelijke aanduiding voor dianummer 5"/>
          <p:cNvSpPr>
            <a:spLocks noGrp="1"/>
          </p:cNvSpPr>
          <p:nvPr>
            <p:ph type="sldNum" sz="quarter" idx="12"/>
          </p:nvPr>
        </p:nvSpPr>
        <p:spPr>
          <a:xfrm>
            <a:off x="8451056" y="809624"/>
            <a:ext cx="502920" cy="300831"/>
          </a:xfrm>
        </p:spPr>
        <p:txBody>
          <a:bodyPr/>
          <a:lstStyle/>
          <a:p>
            <a:fld id="{A3DCDF73-85D2-4237-9B32-053DBDB0C312}" type="slidenum">
              <a:rPr kumimoji="0" lang="en-US" smtClean="0"/>
              <a:pPr/>
              <a:t>‹nr.›</a:t>
            </a:fld>
            <a:endParaRPr kumimoji="0" lang="en-US"/>
          </a:p>
        </p:txBody>
      </p:sp>
      <p:cxnSp>
        <p:nvCxnSpPr>
          <p:cNvPr id="11" name="Rechte verbindingslijn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Rechte verbindingslijn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nl-NL" smtClean="0"/>
              <a:t>Klik om de stijl te bewerken</a:t>
            </a:r>
            <a:endParaRPr kumimoji="0" lang="en-US"/>
          </a:p>
        </p:txBody>
      </p:sp>
      <p:sp>
        <p:nvSpPr>
          <p:cNvPr id="3" name="Tijdelijke aanduiding voor tekst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nl-NL" smtClean="0"/>
              <a:t>Klik om de modelstijlen te bewerken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marL="0" algn="l">
              <a:defRPr/>
            </a:lvl1pPr>
          </a:lstStyle>
          <a:p>
            <a:r>
              <a:rPr kumimoji="0" lang="nl-NL" smtClean="0"/>
              <a:t>Klik om de stijl te bewerken</a:t>
            </a:r>
            <a:endParaRPr kumimoji="0" lang="en-US"/>
          </a:p>
        </p:txBody>
      </p:sp>
      <p:sp>
        <p:nvSpPr>
          <p:cNvPr id="3" name="Tijdelijke aanduiding voor inhoud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inhoud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5" name="Tijdelijke aanduiding voor datum 4"/>
          <p:cNvSpPr>
            <a:spLocks noGrp="1"/>
          </p:cNvSpPr>
          <p:nvPr>
            <p:ph type="dt" sz="half" idx="10"/>
          </p:nvPr>
        </p:nvSpPr>
        <p:spPr>
          <a:xfrm>
            <a:off x="4791456" y="6480969"/>
            <a:ext cx="2133600" cy="301752"/>
          </a:xfrm>
        </p:spPr>
        <p:txBody>
          <a:bodyPr/>
          <a:lstStyle/>
          <a:p>
            <a:r>
              <a:rPr lang="nl-NL" smtClean="0"/>
              <a:t>3/24/2011</a:t>
            </a:r>
            <a:endParaRPr lang="en-US"/>
          </a:p>
        </p:txBody>
      </p:sp>
      <p:sp>
        <p:nvSpPr>
          <p:cNvPr id="6" name="Tijdelijke aanduiding voor voettekst 5"/>
          <p:cNvSpPr>
            <a:spLocks noGrp="1"/>
          </p:cNvSpPr>
          <p:nvPr>
            <p:ph type="ftr" sz="quarter" idx="11"/>
          </p:nvPr>
        </p:nvSpPr>
        <p:spPr>
          <a:xfrm>
            <a:off x="457200" y="6480969"/>
            <a:ext cx="4260056" cy="301752"/>
          </a:xfrm>
        </p:spPr>
        <p:txBody>
          <a:bodyPr/>
          <a:lstStyle/>
          <a:p>
            <a:r>
              <a:rPr kumimoji="0" lang="nl-NL" smtClean="0"/>
              <a:t>Jenny Palm                                                                Hulp bij Hersenletsel</a:t>
            </a:r>
            <a:endParaRPr kumimoji="0" lang="en-US"/>
          </a:p>
        </p:txBody>
      </p:sp>
      <p:sp>
        <p:nvSpPr>
          <p:cNvPr id="7" name="Tijdelijke aanduiding voor dianummer 6"/>
          <p:cNvSpPr>
            <a:spLocks noGrp="1"/>
          </p:cNvSpPr>
          <p:nvPr>
            <p:ph type="sldNum" sz="quarter" idx="12"/>
          </p:nvPr>
        </p:nvSpPr>
        <p:spPr>
          <a:xfrm>
            <a:off x="7589520" y="6480969"/>
            <a:ext cx="502920" cy="301752"/>
          </a:xfrm>
        </p:spPr>
        <p:txBody>
          <a:bodyPr/>
          <a:lstStyle/>
          <a:p>
            <a:fld id="{A3DCDF73-85D2-4237-9B32-053DBDB0C312}" type="slidenum">
              <a:rPr kumimoji="0" lang="en-US" smtClean="0"/>
              <a:pPr/>
              <a:t>‹nr.›</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nl-NL" smtClean="0"/>
              <a:t>Klik om de stijl te bewerken</a:t>
            </a:r>
            <a:endParaRPr kumimoji="0" lang="en-US"/>
          </a:p>
        </p:txBody>
      </p:sp>
      <p:sp>
        <p:nvSpPr>
          <p:cNvPr id="3" name="Tijdelijke aanduiding voor tekst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nl-NL" smtClean="0"/>
              <a:t>Klik om de modelstijlen te bewerken</a:t>
            </a:r>
          </a:p>
        </p:txBody>
      </p:sp>
      <p:sp>
        <p:nvSpPr>
          <p:cNvPr id="4" name="Tijdelijke aanduiding voor tekst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nl-NL" smtClean="0"/>
              <a:t>Klik om de modelstijlen te bewerken</a:t>
            </a:r>
          </a:p>
        </p:txBody>
      </p:sp>
      <p:sp>
        <p:nvSpPr>
          <p:cNvPr id="5" name="Tijdelijke aanduiding voor inhoud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6" name="Tijdelijke aanduiding voor inhoud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7" name="Tijdelijke aanduiding voor datum 6"/>
          <p:cNvSpPr>
            <a:spLocks noGrp="1"/>
          </p:cNvSpPr>
          <p:nvPr>
            <p:ph type="dt" sz="half" idx="10"/>
          </p:nvPr>
        </p:nvSpPr>
        <p:spPr>
          <a:xfrm>
            <a:off x="4791456" y="6480969"/>
            <a:ext cx="2130552" cy="301752"/>
          </a:xfrm>
        </p:spPr>
        <p:txBody>
          <a:bodyPr/>
          <a:lstStyle/>
          <a:p>
            <a:r>
              <a:rPr lang="nl-NL" smtClean="0"/>
              <a:t>3/24/2011</a:t>
            </a:r>
            <a:endParaRPr lang="en-US"/>
          </a:p>
        </p:txBody>
      </p:sp>
      <p:sp>
        <p:nvSpPr>
          <p:cNvPr id="8" name="Tijdelijke aanduiding voor voettekst 7"/>
          <p:cNvSpPr>
            <a:spLocks noGrp="1"/>
          </p:cNvSpPr>
          <p:nvPr>
            <p:ph type="ftr" sz="quarter" idx="11"/>
          </p:nvPr>
        </p:nvSpPr>
        <p:spPr>
          <a:xfrm>
            <a:off x="457200" y="6480969"/>
            <a:ext cx="4261104" cy="301752"/>
          </a:xfrm>
        </p:spPr>
        <p:txBody>
          <a:bodyPr/>
          <a:lstStyle/>
          <a:p>
            <a:r>
              <a:rPr kumimoji="0" lang="nl-NL" smtClean="0"/>
              <a:t>Jenny Palm                                                                Hulp bij Hersenletsel</a:t>
            </a:r>
            <a:endParaRPr kumimoji="0" lang="en-US"/>
          </a:p>
        </p:txBody>
      </p:sp>
      <p:sp>
        <p:nvSpPr>
          <p:cNvPr id="9" name="Tijdelijke aanduiding voor dianummer 8"/>
          <p:cNvSpPr>
            <a:spLocks noGrp="1"/>
          </p:cNvSpPr>
          <p:nvPr>
            <p:ph type="sldNum" sz="quarter" idx="12"/>
          </p:nvPr>
        </p:nvSpPr>
        <p:spPr>
          <a:xfrm>
            <a:off x="7589520" y="6483096"/>
            <a:ext cx="502920" cy="301752"/>
          </a:xfrm>
        </p:spPr>
        <p:txBody>
          <a:bodyPr/>
          <a:lstStyle>
            <a:lvl1pPr algn="ctr">
              <a:defRPr/>
            </a:lvl1pPr>
          </a:lstStyle>
          <a:p>
            <a:fld id="{A3DCDF73-85D2-4237-9B32-053DBDB0C312}" type="slidenum">
              <a:rPr kumimoji="0" lang="en-US" smtClean="0"/>
              <a:pPr/>
              <a:t>‹nr.›</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0"/>
            </a:lvl1pPr>
          </a:lstStyle>
          <a:p>
            <a:r>
              <a:rPr kumimoji="0" lang="nl-NL" smtClean="0"/>
              <a:t>Klik om de stijl te bewerken</a:t>
            </a:r>
            <a:endParaRPr kumimoji="0" lang="en-US"/>
          </a:p>
        </p:txBody>
      </p:sp>
      <p:sp>
        <p:nvSpPr>
          <p:cNvPr id="3" name="Tijdelijke aanduiding voor datum 2"/>
          <p:cNvSpPr>
            <a:spLocks noGrp="1"/>
          </p:cNvSpPr>
          <p:nvPr>
            <p:ph type="dt" sz="half" idx="10"/>
          </p:nvPr>
        </p:nvSpPr>
        <p:spPr/>
        <p:txBody>
          <a:bodyPr/>
          <a:lstStyle/>
          <a:p>
            <a:r>
              <a:rPr lang="nl-NL" smtClean="0"/>
              <a:t>3/24/2011</a:t>
            </a:r>
            <a:endParaRPr lang="en-US"/>
          </a:p>
        </p:txBody>
      </p:sp>
      <p:sp>
        <p:nvSpPr>
          <p:cNvPr id="4" name="Tijdelijke aanduiding voor voettekst 3"/>
          <p:cNvSpPr>
            <a:spLocks noGrp="1"/>
          </p:cNvSpPr>
          <p:nvPr>
            <p:ph type="ftr" sz="quarter" idx="11"/>
          </p:nvPr>
        </p:nvSpPr>
        <p:spPr/>
        <p:txBody>
          <a:bodyPr/>
          <a:lstStyle/>
          <a:p>
            <a:r>
              <a:rPr kumimoji="0" lang="nl-NL" smtClean="0"/>
              <a:t>Jenny Palm                                                                Hulp bij Hersenletsel</a:t>
            </a:r>
            <a:endParaRPr kumimoji="0" lang="en-US"/>
          </a:p>
        </p:txBody>
      </p:sp>
      <p:sp>
        <p:nvSpPr>
          <p:cNvPr id="5" name="Tijdelijke aanduiding voor dianummer 4"/>
          <p:cNvSpPr>
            <a:spLocks noGrp="1"/>
          </p:cNvSpPr>
          <p:nvPr>
            <p:ph type="sldNum" sz="quarter" idx="12"/>
          </p:nvPr>
        </p:nvSpPr>
        <p:spPr/>
        <p:txBody>
          <a:bodyPr/>
          <a:lstStyle/>
          <a:p>
            <a:fld id="{A3DCDF73-85D2-4237-9B32-053DBDB0C312}" type="slidenum">
              <a:rPr kumimoji="0" lang="en-US" smtClean="0"/>
              <a:pPr/>
              <a:t>‹nr.›</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4791456" y="6480969"/>
            <a:ext cx="2133600" cy="301752"/>
          </a:xfrm>
        </p:spPr>
        <p:txBody>
          <a:bodyPr/>
          <a:lstStyle/>
          <a:p>
            <a:r>
              <a:rPr lang="nl-NL" smtClean="0"/>
              <a:t>3/24/2011</a:t>
            </a:r>
            <a:endParaRPr lang="en-US"/>
          </a:p>
        </p:txBody>
      </p:sp>
      <p:sp>
        <p:nvSpPr>
          <p:cNvPr id="3" name="Tijdelijke aanduiding voor voettekst 2"/>
          <p:cNvSpPr>
            <a:spLocks noGrp="1"/>
          </p:cNvSpPr>
          <p:nvPr>
            <p:ph type="ftr" sz="quarter" idx="11"/>
          </p:nvPr>
        </p:nvSpPr>
        <p:spPr>
          <a:xfrm>
            <a:off x="457200" y="6481890"/>
            <a:ext cx="4260056" cy="300831"/>
          </a:xfrm>
        </p:spPr>
        <p:txBody>
          <a:bodyPr/>
          <a:lstStyle/>
          <a:p>
            <a:r>
              <a:rPr kumimoji="0" lang="nl-NL" smtClean="0"/>
              <a:t>Jenny Palm                                                                Hulp bij Hersenletsel</a:t>
            </a:r>
            <a:endParaRPr kumimoji="0" lang="en-US"/>
          </a:p>
        </p:txBody>
      </p:sp>
      <p:sp>
        <p:nvSpPr>
          <p:cNvPr id="4" name="Tijdelijke aanduiding voor dianummer 3"/>
          <p:cNvSpPr>
            <a:spLocks noGrp="1"/>
          </p:cNvSpPr>
          <p:nvPr>
            <p:ph type="sldNum" sz="quarter" idx="12"/>
          </p:nvPr>
        </p:nvSpPr>
        <p:spPr>
          <a:xfrm>
            <a:off x="7589520" y="6480969"/>
            <a:ext cx="502920" cy="301752"/>
          </a:xfrm>
        </p:spPr>
        <p:txBody>
          <a:bodyPr/>
          <a:lstStyle/>
          <a:p>
            <a:fld id="{A3DCDF73-85D2-4237-9B32-053DBDB0C312}" type="slidenum">
              <a:rPr kumimoji="0" lang="en-US" smtClean="0"/>
              <a:pPr/>
              <a:t>‹nr.›</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nl-NL" smtClean="0"/>
              <a:t>Klik om de stijl te bewerken</a:t>
            </a:r>
            <a:endParaRPr kumimoji="0" lang="en-US"/>
          </a:p>
        </p:txBody>
      </p:sp>
      <p:sp>
        <p:nvSpPr>
          <p:cNvPr id="3" name="Tijdelijke aanduiding voor tekst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nl-NL" smtClean="0"/>
              <a:t>Klik om de modelstijlen te bewerken</a:t>
            </a:r>
          </a:p>
        </p:txBody>
      </p:sp>
      <p:sp>
        <p:nvSpPr>
          <p:cNvPr id="4" name="Tijdelijke aanduiding voor inhoud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5" name="Tijdelijke aanduiding voor datum 4"/>
          <p:cNvSpPr>
            <a:spLocks noGrp="1"/>
          </p:cNvSpPr>
          <p:nvPr>
            <p:ph type="dt" sz="half" idx="10"/>
          </p:nvPr>
        </p:nvSpPr>
        <p:spPr>
          <a:xfrm>
            <a:off x="6278976" y="6556248"/>
            <a:ext cx="2133600" cy="301752"/>
          </a:xfrm>
        </p:spPr>
        <p:txBody>
          <a:bodyPr/>
          <a:lstStyle>
            <a:lvl1pPr>
              <a:defRPr sz="900"/>
            </a:lvl1pPr>
          </a:lstStyle>
          <a:p>
            <a:r>
              <a:rPr lang="nl-NL" smtClean="0"/>
              <a:t>3/24/2011</a:t>
            </a:r>
            <a:endParaRPr lang="en-US"/>
          </a:p>
        </p:txBody>
      </p:sp>
      <p:sp>
        <p:nvSpPr>
          <p:cNvPr id="6" name="Tijdelijke aanduiding voor voettekst 5"/>
          <p:cNvSpPr>
            <a:spLocks noGrp="1"/>
          </p:cNvSpPr>
          <p:nvPr>
            <p:ph type="ftr" sz="quarter" idx="11"/>
          </p:nvPr>
        </p:nvSpPr>
        <p:spPr>
          <a:xfrm>
            <a:off x="1135856" y="6556248"/>
            <a:ext cx="5143120" cy="301752"/>
          </a:xfrm>
        </p:spPr>
        <p:txBody>
          <a:bodyPr/>
          <a:lstStyle>
            <a:lvl1pPr>
              <a:defRPr sz="900"/>
            </a:lvl1pPr>
          </a:lstStyle>
          <a:p>
            <a:r>
              <a:rPr kumimoji="0" lang="nl-NL" smtClean="0"/>
              <a:t>Jenny Palm                                                                Hulp bij Hersenletsel</a:t>
            </a:r>
            <a:endParaRPr kumimoji="0" lang="en-US"/>
          </a:p>
        </p:txBody>
      </p:sp>
      <p:sp>
        <p:nvSpPr>
          <p:cNvPr id="7" name="Tijdelijke aanduiding voor dianummer 6"/>
          <p:cNvSpPr>
            <a:spLocks noGrp="1"/>
          </p:cNvSpPr>
          <p:nvPr>
            <p:ph type="sldNum" sz="quarter" idx="12"/>
          </p:nvPr>
        </p:nvSpPr>
        <p:spPr>
          <a:xfrm>
            <a:off x="8410576" y="6556248"/>
            <a:ext cx="502920" cy="301752"/>
          </a:xfrm>
        </p:spPr>
        <p:txBody>
          <a:bodyPr/>
          <a:lstStyle>
            <a:lvl1pPr>
              <a:defRPr sz="900"/>
            </a:lvl1pPr>
          </a:lstStyle>
          <a:p>
            <a:fld id="{A3DCDF73-85D2-4237-9B32-053DBDB0C312}" type="slidenum">
              <a:rPr kumimoji="0" lang="en-US" smtClean="0"/>
              <a:pPr/>
              <a:t>‹nr.›</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nl-NL" smtClean="0"/>
              <a:t>Klik om de stijl te bewerken</a:t>
            </a:r>
            <a:endParaRPr kumimoji="0" lang="en-US"/>
          </a:p>
        </p:txBody>
      </p:sp>
      <p:sp>
        <p:nvSpPr>
          <p:cNvPr id="3" name="Tijdelijke aanduiding voor afbeelding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nl-NL" smtClean="0"/>
              <a:t>Klik op het pictogram als u een afbeelding wilt toevoegen</a:t>
            </a:r>
            <a:endParaRPr kumimoji="0" lang="en-US" dirty="0"/>
          </a:p>
        </p:txBody>
      </p:sp>
      <p:sp>
        <p:nvSpPr>
          <p:cNvPr id="4" name="Tijdelijke aanduiding voor tekst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nl-NL" smtClean="0"/>
              <a:t>Klik om de modelstijlen te bewerken</a:t>
            </a:r>
          </a:p>
        </p:txBody>
      </p:sp>
      <p:sp>
        <p:nvSpPr>
          <p:cNvPr id="5" name="Tijdelijke aanduiding voor datum 4"/>
          <p:cNvSpPr>
            <a:spLocks noGrp="1"/>
          </p:cNvSpPr>
          <p:nvPr>
            <p:ph type="dt" sz="half" idx="10"/>
          </p:nvPr>
        </p:nvSpPr>
        <p:spPr>
          <a:xfrm>
            <a:off x="6108192" y="6556248"/>
            <a:ext cx="2103120" cy="301752"/>
          </a:xfrm>
        </p:spPr>
        <p:txBody>
          <a:bodyPr/>
          <a:lstStyle>
            <a:lvl1pPr>
              <a:defRPr sz="900"/>
            </a:lvl1pPr>
          </a:lstStyle>
          <a:p>
            <a:r>
              <a:rPr lang="nl-NL" smtClean="0"/>
              <a:t>3/24/2011</a:t>
            </a:r>
            <a:endParaRPr lang="en-US"/>
          </a:p>
        </p:txBody>
      </p:sp>
      <p:sp>
        <p:nvSpPr>
          <p:cNvPr id="6" name="Tijdelijke aanduiding voor voettekst 5"/>
          <p:cNvSpPr>
            <a:spLocks noGrp="1"/>
          </p:cNvSpPr>
          <p:nvPr>
            <p:ph type="ftr" sz="quarter" idx="11"/>
          </p:nvPr>
        </p:nvSpPr>
        <p:spPr>
          <a:xfrm>
            <a:off x="1170432" y="6557169"/>
            <a:ext cx="4948072" cy="301752"/>
          </a:xfrm>
        </p:spPr>
        <p:txBody>
          <a:bodyPr/>
          <a:lstStyle>
            <a:lvl1pPr>
              <a:defRPr sz="900"/>
            </a:lvl1pPr>
          </a:lstStyle>
          <a:p>
            <a:r>
              <a:rPr kumimoji="0" lang="nl-NL" smtClean="0"/>
              <a:t>Jenny Palm                                                                Hulp bij Hersenletsel</a:t>
            </a:r>
            <a:endParaRPr kumimoji="0" lang="en-US"/>
          </a:p>
        </p:txBody>
      </p:sp>
      <p:sp>
        <p:nvSpPr>
          <p:cNvPr id="7" name="Tijdelijke aanduiding voor dianummer 6"/>
          <p:cNvSpPr>
            <a:spLocks noGrp="1"/>
          </p:cNvSpPr>
          <p:nvPr>
            <p:ph type="sldNum" sz="quarter" idx="12"/>
          </p:nvPr>
        </p:nvSpPr>
        <p:spPr>
          <a:xfrm>
            <a:off x="8217192" y="6556248"/>
            <a:ext cx="365760" cy="301752"/>
          </a:xfrm>
        </p:spPr>
        <p:txBody>
          <a:bodyPr/>
          <a:lstStyle>
            <a:lvl1pPr algn="ctr">
              <a:defRPr sz="900"/>
            </a:lvl1pPr>
          </a:lstStyle>
          <a:p>
            <a:fld id="{A3DCDF73-85D2-4237-9B32-053DBDB0C312}" type="slidenum">
              <a:rPr kumimoji="0" lang="en-US" smtClean="0"/>
              <a:pPr/>
              <a:t>‹nr.›</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mtClean="0"/>
              <a:t>Klik om de stijl te bewerken</a:t>
            </a:r>
            <a:endParaRPr kumimoji="0" lang="en-US"/>
          </a:p>
        </p:txBody>
      </p:sp>
      <p:sp>
        <p:nvSpPr>
          <p:cNvPr id="3" name="Tijdelijke aanduiding voor verticale tekst 2"/>
          <p:cNvSpPr>
            <a:spLocks noGrp="1"/>
          </p:cNvSpPr>
          <p:nvPr>
            <p:ph type="body" orient="vert" idx="1"/>
          </p:nvPr>
        </p:nvSpPr>
        <p:spPr/>
        <p:txBody>
          <a:bodyPr vert="eaVer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p>
            <a:r>
              <a:rPr lang="nl-NL" smtClean="0"/>
              <a:t>3/24/2011</a:t>
            </a:r>
            <a:endParaRPr lang="en-US"/>
          </a:p>
        </p:txBody>
      </p:sp>
      <p:sp>
        <p:nvSpPr>
          <p:cNvPr id="5" name="Tijdelijke aanduiding voor voettekst 4"/>
          <p:cNvSpPr>
            <a:spLocks noGrp="1"/>
          </p:cNvSpPr>
          <p:nvPr>
            <p:ph type="ftr" sz="quarter" idx="11"/>
          </p:nvPr>
        </p:nvSpPr>
        <p:spPr/>
        <p:txBody>
          <a:bodyPr/>
          <a:lstStyle/>
          <a:p>
            <a:r>
              <a:rPr kumimoji="0" lang="nl-NL" smtClean="0"/>
              <a:t>Jenny Palm                                                                Hulp bij Hersenletsel</a:t>
            </a:r>
            <a:endParaRPr kumimoji="0" lang="en-US"/>
          </a:p>
        </p:txBody>
      </p:sp>
      <p:sp>
        <p:nvSpPr>
          <p:cNvPr id="6" name="Tijdelijke aanduiding voor dianummer 5"/>
          <p:cNvSpPr>
            <a:spLocks noGrp="1"/>
          </p:cNvSpPr>
          <p:nvPr>
            <p:ph type="sldNum" sz="quarter" idx="12"/>
          </p:nvPr>
        </p:nvSpPr>
        <p:spPr/>
        <p:txBody>
          <a:bodyPr/>
          <a:lstStyle/>
          <a:p>
            <a:fld id="{A3DCDF73-85D2-4237-9B32-053DBDB0C312}" type="slidenum">
              <a:rPr kumimoji="0" lang="en-US" smtClean="0"/>
              <a:pPr/>
              <a:t>‹nr.›</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781800" y="381000"/>
            <a:ext cx="1905000" cy="5486400"/>
          </a:xfrm>
        </p:spPr>
        <p:txBody>
          <a:bodyPr vert="eaVert"/>
          <a:lstStyle/>
          <a:p>
            <a:r>
              <a:rPr kumimoji="0" lang="nl-NL" smtClean="0"/>
              <a:t>Klik om de stijl te bewerken</a:t>
            </a:r>
            <a:endParaRPr kumimoji="0" lang="en-US"/>
          </a:p>
        </p:txBody>
      </p:sp>
      <p:sp>
        <p:nvSpPr>
          <p:cNvPr id="3" name="Tijdelijke aanduiding voor verticale tekst 2"/>
          <p:cNvSpPr>
            <a:spLocks noGrp="1"/>
          </p:cNvSpPr>
          <p:nvPr>
            <p:ph type="body" orient="vert" idx="1"/>
          </p:nvPr>
        </p:nvSpPr>
        <p:spPr>
          <a:xfrm>
            <a:off x="457200" y="381000"/>
            <a:ext cx="6248400" cy="5486400"/>
          </a:xfrm>
        </p:spPr>
        <p:txBody>
          <a:bodyPr vert="eaVert"/>
          <a:lstStyle/>
          <a:p>
            <a:pPr lvl="0" eaLnBrk="1" latinLnBrk="0" hangingPunct="1"/>
            <a:r>
              <a:rPr lang="nl-NL" smtClean="0"/>
              <a:t>Klik om de modelstijlen te bewerken</a:t>
            </a:r>
          </a:p>
          <a:p>
            <a:pPr lvl="1" eaLnBrk="1" latinLnBrk="0" hangingPunct="1"/>
            <a:r>
              <a:rPr lang="nl-NL" smtClean="0"/>
              <a:t>Tweede niveau</a:t>
            </a:r>
          </a:p>
          <a:p>
            <a:pPr lvl="2" eaLnBrk="1" latinLnBrk="0" hangingPunct="1"/>
            <a:r>
              <a:rPr lang="nl-NL" smtClean="0"/>
              <a:t>Derde niveau</a:t>
            </a:r>
          </a:p>
          <a:p>
            <a:pPr lvl="3" eaLnBrk="1" latinLnBrk="0" hangingPunct="1"/>
            <a:r>
              <a:rPr lang="nl-NL" smtClean="0"/>
              <a:t>Vierde niveau</a:t>
            </a:r>
          </a:p>
          <a:p>
            <a:pPr lvl="4" eaLnBrk="1" latinLnBrk="0" hangingPunct="1"/>
            <a:r>
              <a:rPr lang="nl-NL" smtClean="0"/>
              <a:t>Vijfde niveau</a:t>
            </a:r>
            <a:endParaRPr kumimoji="0" lang="en-US"/>
          </a:p>
        </p:txBody>
      </p:sp>
      <p:sp>
        <p:nvSpPr>
          <p:cNvPr id="4" name="Tijdelijke aanduiding voor datum 3"/>
          <p:cNvSpPr>
            <a:spLocks noGrp="1"/>
          </p:cNvSpPr>
          <p:nvPr>
            <p:ph type="dt" sz="half" idx="10"/>
          </p:nvPr>
        </p:nvSpPr>
        <p:spPr/>
        <p:txBody>
          <a:bodyPr/>
          <a:lstStyle/>
          <a:p>
            <a:r>
              <a:rPr lang="nl-NL" smtClean="0"/>
              <a:t>3/24/2011</a:t>
            </a:r>
            <a:endParaRPr lang="en-US"/>
          </a:p>
        </p:txBody>
      </p:sp>
      <p:sp>
        <p:nvSpPr>
          <p:cNvPr id="5" name="Tijdelijke aanduiding voor voettekst 4"/>
          <p:cNvSpPr>
            <a:spLocks noGrp="1"/>
          </p:cNvSpPr>
          <p:nvPr>
            <p:ph type="ftr" sz="quarter" idx="11"/>
          </p:nvPr>
        </p:nvSpPr>
        <p:spPr/>
        <p:txBody>
          <a:bodyPr/>
          <a:lstStyle/>
          <a:p>
            <a:r>
              <a:rPr kumimoji="0" lang="nl-NL" smtClean="0"/>
              <a:t>Jenny Palm                                                                Hulp bij Hersenletsel</a:t>
            </a:r>
            <a:endParaRPr kumimoji="0" lang="en-US"/>
          </a:p>
        </p:txBody>
      </p:sp>
      <p:sp>
        <p:nvSpPr>
          <p:cNvPr id="6" name="Tijdelijke aanduiding voor dianummer 5"/>
          <p:cNvSpPr>
            <a:spLocks noGrp="1"/>
          </p:cNvSpPr>
          <p:nvPr>
            <p:ph type="sldNum" sz="quarter" idx="12"/>
          </p:nvPr>
        </p:nvSpPr>
        <p:spPr/>
        <p:txBody>
          <a:bodyPr/>
          <a:lstStyle/>
          <a:p>
            <a:fld id="{A3DCDF73-85D2-4237-9B32-053DBDB0C312}" type="slidenum">
              <a:rPr kumimoji="0" lang="en-US" smtClean="0"/>
              <a:pPr/>
              <a:t>‹nr.›</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echthoekige driehoek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Rechte verbindingslijn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Rechte verbindingslijn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jdelijke aanduiding voor titel 21"/>
          <p:cNvSpPr>
            <a:spLocks noGrp="1"/>
          </p:cNvSpPr>
          <p:nvPr>
            <p:ph type="title"/>
          </p:nvPr>
        </p:nvSpPr>
        <p:spPr>
          <a:xfrm>
            <a:off x="457200" y="267494"/>
            <a:ext cx="8229600" cy="1399032"/>
          </a:xfrm>
          <a:prstGeom prst="rect">
            <a:avLst/>
          </a:prstGeom>
        </p:spPr>
        <p:txBody>
          <a:bodyPr vert="horz" anchor="ctr">
            <a:normAutofit/>
          </a:bodyPr>
          <a:lstStyle/>
          <a:p>
            <a:r>
              <a:rPr kumimoji="0" lang="nl-NL" smtClean="0"/>
              <a:t>Klik om de stijl te bewerken</a:t>
            </a:r>
            <a:endParaRPr kumimoji="0" lang="en-US"/>
          </a:p>
        </p:txBody>
      </p:sp>
      <p:sp>
        <p:nvSpPr>
          <p:cNvPr id="13" name="Tijdelijke aanduiding voor tekst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nl-NL" smtClean="0"/>
              <a:t>Klik om de modelstijlen te bewerken</a:t>
            </a:r>
          </a:p>
          <a:p>
            <a:pPr lvl="1" eaLnBrk="1" latinLnBrk="0" hangingPunct="1"/>
            <a:r>
              <a:rPr kumimoji="0" lang="nl-NL" smtClean="0"/>
              <a:t>Tweede niveau</a:t>
            </a:r>
          </a:p>
          <a:p>
            <a:pPr lvl="2" eaLnBrk="1" latinLnBrk="0" hangingPunct="1"/>
            <a:r>
              <a:rPr kumimoji="0" lang="nl-NL" smtClean="0"/>
              <a:t>Derde niveau</a:t>
            </a:r>
          </a:p>
          <a:p>
            <a:pPr lvl="3" eaLnBrk="1" latinLnBrk="0" hangingPunct="1"/>
            <a:r>
              <a:rPr kumimoji="0" lang="nl-NL" smtClean="0"/>
              <a:t>Vierde niveau</a:t>
            </a:r>
          </a:p>
          <a:p>
            <a:pPr lvl="4" eaLnBrk="1" latinLnBrk="0" hangingPunct="1"/>
            <a:r>
              <a:rPr kumimoji="0" lang="nl-NL" smtClean="0"/>
              <a:t>Vijfde niveau</a:t>
            </a:r>
            <a:endParaRPr kumimoji="0" lang="en-US"/>
          </a:p>
        </p:txBody>
      </p:sp>
      <p:sp>
        <p:nvSpPr>
          <p:cNvPr id="14" name="Tijdelijke aanduiding voor datum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r>
              <a:rPr lang="nl-NL" smtClean="0"/>
              <a:t>3/24/2011</a:t>
            </a:r>
            <a:endParaRPr lang="en-US"/>
          </a:p>
        </p:txBody>
      </p:sp>
      <p:sp>
        <p:nvSpPr>
          <p:cNvPr id="3" name="Tijdelijke aanduiding voor voettekst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r>
              <a:rPr kumimoji="0" lang="nl-NL" smtClean="0"/>
              <a:t>Jenny Palm                                                                Hulp bij Hersenletsel</a:t>
            </a:r>
            <a:endParaRPr kumimoji="0" lang="en-US"/>
          </a:p>
        </p:txBody>
      </p:sp>
      <p:sp>
        <p:nvSpPr>
          <p:cNvPr id="23" name="Tijdelijke aanduiding voor dianumm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A3DCDF73-85D2-4237-9B32-053DBDB0C312}" type="slidenum">
              <a:rPr kumimoji="0" lang="en-US" smtClean="0"/>
              <a:pPr/>
              <a:t>‹nr.›</a:t>
            </a:fld>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pPr algn="ctr"/>
            <a:r>
              <a:rPr lang="nl-NL" dirty="0" smtClean="0"/>
              <a:t>Mensen met hersenletsel </a:t>
            </a:r>
            <a:endParaRPr lang="nl-NL" dirty="0"/>
          </a:p>
        </p:txBody>
      </p:sp>
      <p:sp>
        <p:nvSpPr>
          <p:cNvPr id="6" name="Ondertitel 5"/>
          <p:cNvSpPr>
            <a:spLocks noGrp="1"/>
          </p:cNvSpPr>
          <p:nvPr>
            <p:ph type="subTitle" idx="1"/>
          </p:nvPr>
        </p:nvSpPr>
        <p:spPr>
          <a:xfrm>
            <a:off x="540544" y="2852936"/>
            <a:ext cx="8062912" cy="1149944"/>
          </a:xfrm>
        </p:spPr>
        <p:txBody>
          <a:bodyPr/>
          <a:lstStyle/>
          <a:p>
            <a:pPr algn="ctr"/>
            <a:r>
              <a:rPr lang="nl-NL" dirty="0" smtClean="0"/>
              <a:t>Hoe ermee om te gaan?</a:t>
            </a:r>
            <a:endParaRPr lang="nl-NL" dirty="0"/>
          </a:p>
        </p:txBody>
      </p:sp>
      <p:sp>
        <p:nvSpPr>
          <p:cNvPr id="7"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nl-NL" sz="3200" dirty="0" smtClean="0"/>
              <a:t>Communicatie met mensen met hersenletsel</a:t>
            </a:r>
            <a:endParaRPr lang="nl-NL" sz="3200" dirty="0"/>
          </a:p>
        </p:txBody>
      </p:sp>
      <p:pic>
        <p:nvPicPr>
          <p:cNvPr id="11" name="Picture 10" descr="vraagteken brein"/>
          <p:cNvPicPr>
            <a:picLocks noGrp="1" noChangeAspect="1" noChangeArrowheads="1"/>
          </p:cNvPicPr>
          <p:nvPr>
            <p:ph idx="1"/>
          </p:nvPr>
        </p:nvPicPr>
        <p:blipFill>
          <a:blip r:embed="rId2" cstate="print"/>
          <a:srcRect/>
          <a:stretch>
            <a:fillRect/>
          </a:stretch>
        </p:blipFill>
        <p:spPr>
          <a:xfrm>
            <a:off x="3010964" y="2276872"/>
            <a:ext cx="3122073" cy="2678287"/>
          </a:xfrm>
        </p:spPr>
      </p:pic>
      <p:sp>
        <p:nvSpPr>
          <p:cNvPr id="12" name="Tekstvak 11"/>
          <p:cNvSpPr txBox="1"/>
          <p:nvPr/>
        </p:nvSpPr>
        <p:spPr>
          <a:xfrm>
            <a:off x="2195736" y="5301208"/>
            <a:ext cx="4536504" cy="369332"/>
          </a:xfrm>
          <a:prstGeom prst="rect">
            <a:avLst/>
          </a:prstGeom>
          <a:noFill/>
        </p:spPr>
        <p:txBody>
          <a:bodyPr wrap="square" rtlCol="0">
            <a:spAutoFit/>
          </a:bodyPr>
          <a:lstStyle/>
          <a:p>
            <a:pPr algn="ctr"/>
            <a:r>
              <a:rPr lang="nl-NL" dirty="0"/>
              <a:t>s</a:t>
            </a:r>
            <a:r>
              <a:rPr lang="nl-NL" dirty="0" smtClean="0"/>
              <a:t>oms een vraagteken</a:t>
            </a:r>
            <a:endParaRPr lang="nl-NL" dirty="0"/>
          </a:p>
        </p:txBody>
      </p:sp>
      <p:sp>
        <p:nvSpPr>
          <p:cNvPr id="14"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nl-NL" sz="3200" dirty="0" smtClean="0"/>
              <a:t>Hoe om te gaan met anders zijn</a:t>
            </a:r>
            <a:endParaRPr lang="nl-NL" sz="3200" dirty="0"/>
          </a:p>
        </p:txBody>
      </p:sp>
      <p:pic>
        <p:nvPicPr>
          <p:cNvPr id="8" name="Tijdelijke aanduiding voor inhoud 7" descr="Scan_Pic0001.jpg"/>
          <p:cNvPicPr>
            <a:picLocks noGrp="1" noChangeAspect="1"/>
          </p:cNvPicPr>
          <p:nvPr>
            <p:ph idx="1"/>
          </p:nvPr>
        </p:nvPicPr>
        <p:blipFill>
          <a:blip r:embed="rId2" cstate="print"/>
          <a:stretch>
            <a:fillRect/>
          </a:stretch>
        </p:blipFill>
        <p:spPr>
          <a:xfrm>
            <a:off x="1728216" y="1700808"/>
            <a:ext cx="5687568" cy="3927348"/>
          </a:xfrm>
        </p:spPr>
      </p:pic>
      <p:sp>
        <p:nvSpPr>
          <p:cNvPr id="9"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457200" y="267494"/>
            <a:ext cx="8229600" cy="1399032"/>
          </a:xfrm>
        </p:spPr>
        <p:txBody>
          <a:bodyPr>
            <a:normAutofit/>
          </a:bodyPr>
          <a:lstStyle/>
          <a:p>
            <a:pPr algn="ctr"/>
            <a:r>
              <a:rPr lang="pt-BR" sz="3200" dirty="0" smtClean="0">
                <a:solidFill>
                  <a:schemeClr val="tx1"/>
                </a:solidFill>
                <a:cs typeface="Calibri" pitchFamily="34" charset="0"/>
              </a:rPr>
              <a:t>KRAMP </a:t>
            </a:r>
            <a:br>
              <a:rPr lang="pt-BR" sz="3200" dirty="0" smtClean="0">
                <a:solidFill>
                  <a:schemeClr val="tx1"/>
                </a:solidFill>
                <a:cs typeface="Calibri" pitchFamily="34" charset="0"/>
              </a:rPr>
            </a:br>
            <a:r>
              <a:rPr lang="pt-BR" sz="3200" dirty="0" smtClean="0">
                <a:solidFill>
                  <a:schemeClr val="tx1"/>
                </a:solidFill>
                <a:cs typeface="Calibri" pitchFamily="34" charset="0"/>
              </a:rPr>
              <a:t>anders, niet gelijk wel gelijkwaardig</a:t>
            </a:r>
            <a:endParaRPr lang="nl-NL" sz="3200" dirty="0"/>
          </a:p>
        </p:txBody>
      </p:sp>
      <p:sp>
        <p:nvSpPr>
          <p:cNvPr id="8" name="Tijdelijke aanduiding voor inhoud 7"/>
          <p:cNvSpPr>
            <a:spLocks noGrp="1"/>
          </p:cNvSpPr>
          <p:nvPr>
            <p:ph idx="1"/>
          </p:nvPr>
        </p:nvSpPr>
        <p:spPr>
          <a:xfrm>
            <a:off x="354360" y="1988840"/>
            <a:ext cx="8435280" cy="3600400"/>
          </a:xfrm>
        </p:spPr>
        <p:txBody>
          <a:bodyPr>
            <a:normAutofit/>
          </a:bodyPr>
          <a:lstStyle/>
          <a:p>
            <a:pPr>
              <a:buNone/>
            </a:pPr>
            <a:r>
              <a:rPr lang="nl-NL" sz="2000" dirty="0" smtClean="0">
                <a:latin typeface="Calibri" pitchFamily="34" charset="0"/>
                <a:cs typeface="Calibri" pitchFamily="34" charset="0"/>
              </a:rPr>
              <a:t>	</a:t>
            </a:r>
            <a:endParaRPr lang="nl-NL" sz="2000" dirty="0" smtClean="0">
              <a:latin typeface="+mj-lt"/>
              <a:cs typeface="Calibri" pitchFamily="34" charset="0"/>
            </a:endParaRPr>
          </a:p>
          <a:p>
            <a:pPr>
              <a:buNone/>
            </a:pPr>
            <a:r>
              <a:rPr lang="nl-NL" sz="2000" dirty="0" smtClean="0">
                <a:latin typeface="+mj-lt"/>
                <a:cs typeface="Calibri" pitchFamily="34" charset="0"/>
              </a:rPr>
              <a:t>	“In Downistie wordt een niet bestaande gelijkheid gesuggereerd”.</a:t>
            </a:r>
            <a:endParaRPr lang="nl-NL" sz="2000" dirty="0" smtClean="0">
              <a:latin typeface="Calibri" pitchFamily="34" charset="0"/>
              <a:cs typeface="Calibri" pitchFamily="34" charset="0"/>
            </a:endParaRPr>
          </a:p>
          <a:p>
            <a:pPr>
              <a:buNone/>
            </a:pPr>
            <a:endParaRPr lang="nl-NL" sz="2000" dirty="0" smtClean="0">
              <a:latin typeface="Calibri" pitchFamily="34" charset="0"/>
              <a:cs typeface="Calibri" pitchFamily="34" charset="0"/>
            </a:endParaRPr>
          </a:p>
          <a:p>
            <a:pPr>
              <a:buNone/>
            </a:pPr>
            <a:r>
              <a:rPr lang="nl-NL" sz="2000" dirty="0" smtClean="0">
                <a:latin typeface="Calibri" pitchFamily="34" charset="0"/>
                <a:cs typeface="Calibri" pitchFamily="34" charset="0"/>
              </a:rPr>
              <a:t>	“</a:t>
            </a:r>
            <a:r>
              <a:rPr lang="nl-NL" sz="2000" dirty="0" smtClean="0">
                <a:latin typeface="+mj-lt"/>
                <a:cs typeface="Calibri" pitchFamily="34" charset="0"/>
              </a:rPr>
              <a:t>Het anders zijn van mensen met het syndroom van Down als uitgangspunt nemen, dat is gelijkwaardigheid. Het is onderzoeken op welke terreinen en in welke mate zij met hun beperking deel kunnen nemen aan de ‘onbeperkte’ wereld. Het is tegelijkertijd </a:t>
            </a:r>
            <a:r>
              <a:rPr lang="nl-NL" sz="2000" i="1" dirty="0" smtClean="0">
                <a:latin typeface="+mj-lt"/>
                <a:cs typeface="Calibri" pitchFamily="34" charset="0"/>
              </a:rPr>
              <a:t>empowerment </a:t>
            </a:r>
            <a:r>
              <a:rPr lang="nl-NL" sz="2000" dirty="0" smtClean="0">
                <a:latin typeface="+mj-lt"/>
                <a:cs typeface="Calibri" pitchFamily="34" charset="0"/>
              </a:rPr>
              <a:t>van hun eigenheid en acceptatie van hun ‘ik ben anders, nou en?’”. </a:t>
            </a:r>
          </a:p>
          <a:p>
            <a:pPr>
              <a:buNone/>
            </a:pPr>
            <a:r>
              <a:rPr lang="nl-NL" sz="1200" dirty="0" smtClean="0">
                <a:latin typeface="+mj-lt"/>
                <a:cs typeface="Calibri" pitchFamily="34" charset="0"/>
              </a:rPr>
              <a:t>	Ingezonden stuk Volkskrant door ouders jongen met syndroom van Down18-03-2011</a:t>
            </a:r>
          </a:p>
          <a:p>
            <a:pPr>
              <a:buNone/>
            </a:pPr>
            <a:endParaRPr lang="nl-NL" dirty="0"/>
          </a:p>
        </p:txBody>
      </p:sp>
      <p:sp>
        <p:nvSpPr>
          <p:cNvPr id="6"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457200" y="4221088"/>
            <a:ext cx="8229600" cy="1399032"/>
          </a:xfrm>
        </p:spPr>
        <p:txBody>
          <a:bodyPr>
            <a:normAutofit/>
          </a:bodyPr>
          <a:lstStyle/>
          <a:p>
            <a:pPr algn="ctr"/>
            <a:r>
              <a:rPr lang="nl-NL" sz="2000" dirty="0" smtClean="0">
                <a:solidFill>
                  <a:schemeClr val="tx1"/>
                </a:solidFill>
                <a:cs typeface="Calibri" pitchFamily="34" charset="0"/>
              </a:rPr>
              <a:t>Tekening van een vrouw met hersenschade </a:t>
            </a:r>
            <a:br>
              <a:rPr lang="nl-NL" sz="2000" dirty="0" smtClean="0">
                <a:solidFill>
                  <a:schemeClr val="tx1"/>
                </a:solidFill>
                <a:cs typeface="Calibri" pitchFamily="34" charset="0"/>
              </a:rPr>
            </a:br>
            <a:r>
              <a:rPr lang="nl-NL" sz="2000" dirty="0" smtClean="0">
                <a:solidFill>
                  <a:schemeClr val="tx1"/>
                </a:solidFill>
                <a:cs typeface="Calibri" pitchFamily="34" charset="0"/>
              </a:rPr>
              <a:t>Angst, depressie en verwarring over </a:t>
            </a:r>
            <a:br>
              <a:rPr lang="nl-NL" sz="2000" dirty="0" smtClean="0">
                <a:solidFill>
                  <a:schemeClr val="tx1"/>
                </a:solidFill>
                <a:cs typeface="Calibri" pitchFamily="34" charset="0"/>
              </a:rPr>
            </a:br>
            <a:r>
              <a:rPr lang="nl-NL" sz="2000" dirty="0" smtClean="0">
                <a:solidFill>
                  <a:schemeClr val="tx1"/>
                </a:solidFill>
                <a:cs typeface="Calibri" pitchFamily="34" charset="0"/>
              </a:rPr>
              <a:t>hoe anders ze geworden is</a:t>
            </a:r>
            <a:endParaRPr lang="nl-NL" sz="2000" dirty="0"/>
          </a:p>
        </p:txBody>
      </p:sp>
      <p:pic>
        <p:nvPicPr>
          <p:cNvPr id="6" name="Picture 4" descr="scannen0001"/>
          <p:cNvPicPr>
            <a:picLocks noGrp="1" noChangeAspect="1" noChangeArrowheads="1"/>
          </p:cNvPicPr>
          <p:nvPr>
            <p:ph idx="1"/>
          </p:nvPr>
        </p:nvPicPr>
        <p:blipFill>
          <a:blip r:embed="rId2" cstate="print"/>
          <a:srcRect/>
          <a:stretch>
            <a:fillRect/>
          </a:stretch>
        </p:blipFill>
        <p:spPr bwMode="auto">
          <a:xfrm>
            <a:off x="1007604" y="548680"/>
            <a:ext cx="7128792" cy="3693541"/>
          </a:xfrm>
          <a:prstGeom prst="rect">
            <a:avLst/>
          </a:prstGeom>
          <a:noFill/>
          <a:ln w="9525">
            <a:noFill/>
            <a:miter lim="800000"/>
            <a:headEnd/>
            <a:tailEnd/>
          </a:ln>
        </p:spPr>
      </p:pic>
      <p:sp>
        <p:nvSpPr>
          <p:cNvPr id="7"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pt-BR" sz="3200" dirty="0" smtClean="0">
                <a:solidFill>
                  <a:schemeClr val="tx1"/>
                </a:solidFill>
                <a:cs typeface="Calibri" pitchFamily="34" charset="0"/>
              </a:rPr>
              <a:t>Gedicht van vrouw na haar hersenletsel</a:t>
            </a:r>
            <a:endParaRPr lang="nl-NL" sz="3200" dirty="0"/>
          </a:p>
        </p:txBody>
      </p:sp>
      <p:sp>
        <p:nvSpPr>
          <p:cNvPr id="7" name="Tijdelijke aanduiding voor inhoud 6"/>
          <p:cNvSpPr>
            <a:spLocks noGrp="1"/>
          </p:cNvSpPr>
          <p:nvPr>
            <p:ph idx="1"/>
          </p:nvPr>
        </p:nvSpPr>
        <p:spPr>
          <a:xfrm>
            <a:off x="457200" y="1882808"/>
            <a:ext cx="8229600" cy="4138480"/>
          </a:xfrm>
        </p:spPr>
        <p:txBody>
          <a:bodyPr>
            <a:normAutofit fontScale="62500" lnSpcReduction="20000"/>
          </a:bodyPr>
          <a:lstStyle/>
          <a:p>
            <a:pPr algn="ctr">
              <a:buNone/>
            </a:pPr>
            <a:r>
              <a:rPr lang="nl-NL" sz="3200" dirty="0" smtClean="0">
                <a:latin typeface="+mj-lt"/>
                <a:cs typeface="Calibri" pitchFamily="34" charset="0"/>
              </a:rPr>
              <a:t>Ik zoek</a:t>
            </a:r>
          </a:p>
          <a:p>
            <a:pPr algn="ctr">
              <a:buNone/>
            </a:pPr>
            <a:r>
              <a:rPr lang="nl-NL" sz="3200" dirty="0" smtClean="0">
                <a:latin typeface="+mj-lt"/>
                <a:cs typeface="Calibri" pitchFamily="34" charset="0"/>
              </a:rPr>
              <a:t>een ander mens</a:t>
            </a:r>
          </a:p>
          <a:p>
            <a:pPr algn="ctr">
              <a:buNone/>
            </a:pPr>
            <a:r>
              <a:rPr lang="nl-NL" sz="3200" dirty="0" smtClean="0">
                <a:latin typeface="+mj-lt"/>
                <a:cs typeface="Calibri" pitchFamily="34" charset="0"/>
              </a:rPr>
              <a:t>in mij</a:t>
            </a:r>
          </a:p>
          <a:p>
            <a:pPr algn="ctr">
              <a:buNone/>
            </a:pPr>
            <a:r>
              <a:rPr lang="nl-NL" sz="3200" dirty="0" smtClean="0">
                <a:latin typeface="+mj-lt"/>
                <a:cs typeface="Calibri" pitchFamily="34" charset="0"/>
              </a:rPr>
              <a:t>maar</a:t>
            </a:r>
          </a:p>
          <a:p>
            <a:pPr algn="ctr">
              <a:buNone/>
            </a:pPr>
            <a:r>
              <a:rPr lang="nl-NL" sz="3200" dirty="0" smtClean="0">
                <a:latin typeface="+mj-lt"/>
                <a:cs typeface="Calibri" pitchFamily="34" charset="0"/>
              </a:rPr>
              <a:t>kan haar</a:t>
            </a:r>
          </a:p>
          <a:p>
            <a:pPr algn="ctr">
              <a:buNone/>
            </a:pPr>
            <a:r>
              <a:rPr lang="nl-NL" sz="3200" dirty="0" smtClean="0">
                <a:latin typeface="+mj-lt"/>
                <a:cs typeface="Calibri" pitchFamily="34" charset="0"/>
              </a:rPr>
              <a:t>niet vinden</a:t>
            </a:r>
          </a:p>
          <a:p>
            <a:pPr algn="ctr"/>
            <a:endParaRPr lang="nl-NL" sz="3200" dirty="0" smtClean="0">
              <a:latin typeface="+mj-lt"/>
              <a:cs typeface="Calibri" pitchFamily="34" charset="0"/>
            </a:endParaRPr>
          </a:p>
          <a:p>
            <a:pPr algn="ctr">
              <a:buNone/>
            </a:pPr>
            <a:r>
              <a:rPr lang="nl-NL" sz="3200" dirty="0" smtClean="0">
                <a:latin typeface="+mj-lt"/>
                <a:cs typeface="Calibri" pitchFamily="34" charset="0"/>
              </a:rPr>
              <a:t>Ik zoek</a:t>
            </a:r>
          </a:p>
          <a:p>
            <a:pPr algn="ctr">
              <a:buNone/>
            </a:pPr>
            <a:r>
              <a:rPr lang="nl-NL" sz="3200" dirty="0" smtClean="0">
                <a:latin typeface="+mj-lt"/>
                <a:cs typeface="Calibri" pitchFamily="34" charset="0"/>
              </a:rPr>
              <a:t>mijn oude zelf</a:t>
            </a:r>
          </a:p>
          <a:p>
            <a:pPr algn="ctr">
              <a:buNone/>
            </a:pPr>
            <a:r>
              <a:rPr lang="nl-NL" sz="3200" dirty="0" smtClean="0">
                <a:latin typeface="+mj-lt"/>
                <a:cs typeface="Calibri" pitchFamily="34" charset="0"/>
              </a:rPr>
              <a:t>in mij</a:t>
            </a:r>
          </a:p>
          <a:p>
            <a:pPr algn="ctr">
              <a:buNone/>
            </a:pPr>
            <a:r>
              <a:rPr lang="nl-NL" sz="3200" dirty="0" smtClean="0">
                <a:latin typeface="+mj-lt"/>
                <a:cs typeface="Calibri" pitchFamily="34" charset="0"/>
              </a:rPr>
              <a:t>maar</a:t>
            </a:r>
          </a:p>
          <a:p>
            <a:pPr algn="ctr">
              <a:buNone/>
            </a:pPr>
            <a:r>
              <a:rPr lang="nl-NL" sz="3200" dirty="0" smtClean="0">
                <a:latin typeface="+mj-lt"/>
                <a:cs typeface="Calibri" pitchFamily="34" charset="0"/>
              </a:rPr>
              <a:t>kan haar </a:t>
            </a:r>
          </a:p>
          <a:p>
            <a:pPr algn="ctr">
              <a:buNone/>
            </a:pPr>
            <a:r>
              <a:rPr lang="nl-NL" sz="3200" dirty="0" smtClean="0">
                <a:latin typeface="+mj-lt"/>
                <a:cs typeface="Calibri" pitchFamily="34" charset="0"/>
              </a:rPr>
              <a:t>niet meer vinden</a:t>
            </a:r>
          </a:p>
          <a:p>
            <a:pPr>
              <a:buNone/>
            </a:pPr>
            <a:endParaRPr lang="nl-NL" dirty="0"/>
          </a:p>
        </p:txBody>
      </p:sp>
      <p:sp>
        <p:nvSpPr>
          <p:cNvPr id="8"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pt-BR" sz="3200" dirty="0" smtClean="0">
                <a:solidFill>
                  <a:schemeClr val="tx1"/>
                </a:solidFill>
                <a:cs typeface="Calibri" pitchFamily="34" charset="0"/>
              </a:rPr>
              <a:t>Mensen met niet aangeboren hersenletsel</a:t>
            </a:r>
            <a:endParaRPr lang="nl-NL" sz="3200" dirty="0"/>
          </a:p>
        </p:txBody>
      </p:sp>
      <p:sp>
        <p:nvSpPr>
          <p:cNvPr id="7" name="Tijdelijke aanduiding voor inhoud 6"/>
          <p:cNvSpPr>
            <a:spLocks noGrp="1"/>
          </p:cNvSpPr>
          <p:nvPr>
            <p:ph idx="1"/>
          </p:nvPr>
        </p:nvSpPr>
        <p:spPr>
          <a:xfrm>
            <a:off x="457200" y="2420888"/>
            <a:ext cx="3538736" cy="3384376"/>
          </a:xfrm>
        </p:spPr>
        <p:txBody>
          <a:bodyPr>
            <a:normAutofit/>
          </a:bodyPr>
          <a:lstStyle/>
          <a:p>
            <a:pPr>
              <a:buNone/>
            </a:pPr>
            <a:r>
              <a:rPr lang="pt-BR" sz="2600" dirty="0" smtClean="0">
                <a:latin typeface="+mj-lt"/>
                <a:cs typeface="Calibri" pitchFamily="34" charset="0"/>
              </a:rPr>
              <a:t>	</a:t>
            </a:r>
            <a:r>
              <a:rPr lang="pt-BR" sz="2400" dirty="0" smtClean="0">
                <a:latin typeface="+mj-lt"/>
                <a:cs typeface="Calibri" pitchFamily="34" charset="0"/>
              </a:rPr>
              <a:t>Respect voor mogelijkheden en zeker ook voor de onmogelijk-</a:t>
            </a:r>
          </a:p>
          <a:p>
            <a:pPr>
              <a:buNone/>
            </a:pPr>
            <a:r>
              <a:rPr lang="pt-BR" sz="2400" dirty="0" smtClean="0">
                <a:latin typeface="+mj-lt"/>
                <a:cs typeface="Calibri" pitchFamily="34" charset="0"/>
              </a:rPr>
              <a:t>	heden/anders zijn dan voorheen</a:t>
            </a:r>
            <a:endParaRPr lang="nl-NL" sz="2400" dirty="0" smtClean="0">
              <a:latin typeface="+mj-lt"/>
              <a:cs typeface="Calibri" pitchFamily="34" charset="0"/>
            </a:endParaRPr>
          </a:p>
          <a:p>
            <a:pPr>
              <a:buNone/>
            </a:pPr>
            <a:endParaRPr lang="nl-NL" dirty="0"/>
          </a:p>
        </p:txBody>
      </p:sp>
      <p:pic>
        <p:nvPicPr>
          <p:cNvPr id="6" name="Picture 2"/>
          <p:cNvPicPr>
            <a:picLocks noChangeAspect="1" noChangeArrowheads="1"/>
          </p:cNvPicPr>
          <p:nvPr/>
        </p:nvPicPr>
        <p:blipFill>
          <a:blip r:embed="rId2" cstate="print">
            <a:duotone>
              <a:prstClr val="black"/>
              <a:schemeClr val="accent1">
                <a:lumMod val="75000"/>
                <a:tint val="45000"/>
                <a:satMod val="400000"/>
              </a:schemeClr>
            </a:duotone>
          </a:blip>
          <a:srcRect/>
          <a:stretch>
            <a:fillRect/>
          </a:stretch>
        </p:blipFill>
        <p:spPr bwMode="auto">
          <a:xfrm>
            <a:off x="4427984" y="2492896"/>
            <a:ext cx="4065836" cy="2451937"/>
          </a:xfrm>
          <a:prstGeom prst="rect">
            <a:avLst/>
          </a:prstGeom>
          <a:noFill/>
          <a:ln w="9525">
            <a:noFill/>
            <a:miter lim="800000"/>
            <a:headEnd/>
            <a:tailEnd/>
          </a:ln>
        </p:spPr>
      </p:pic>
      <p:sp>
        <p:nvSpPr>
          <p:cNvPr id="8"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nl-NL" sz="3200" dirty="0" smtClean="0"/>
              <a:t>1 + 1 = veel</a:t>
            </a:r>
            <a:endParaRPr lang="nl-NL" sz="3200" dirty="0"/>
          </a:p>
        </p:txBody>
      </p:sp>
      <p:sp>
        <p:nvSpPr>
          <p:cNvPr id="7" name="Tijdelijke aanduiding voor inhoud 6"/>
          <p:cNvSpPr>
            <a:spLocks noGrp="1"/>
          </p:cNvSpPr>
          <p:nvPr>
            <p:ph idx="1"/>
          </p:nvPr>
        </p:nvSpPr>
        <p:spPr>
          <a:xfrm>
            <a:off x="457200" y="2420888"/>
            <a:ext cx="8291264" cy="3384376"/>
          </a:xfrm>
        </p:spPr>
        <p:txBody>
          <a:bodyPr>
            <a:normAutofit/>
          </a:bodyPr>
          <a:lstStyle/>
          <a:p>
            <a:pPr>
              <a:buNone/>
            </a:pPr>
            <a:r>
              <a:rPr lang="nl-NL" sz="3200" dirty="0" smtClean="0">
                <a:latin typeface="+mj-lt"/>
                <a:cs typeface="Calibri" pitchFamily="34" charset="0"/>
              </a:rPr>
              <a:t>	</a:t>
            </a:r>
            <a:r>
              <a:rPr lang="nl-NL" sz="2400" dirty="0" smtClean="0">
                <a:latin typeface="+mj-lt"/>
                <a:cs typeface="Calibri" pitchFamily="34" charset="0"/>
              </a:rPr>
              <a:t>Het gaat niet zozeer om de stoornissen op zich, maar om de combinatie van de verschillende stoornissen.</a:t>
            </a:r>
          </a:p>
          <a:p>
            <a:endParaRPr lang="nl-NL" sz="2400" dirty="0" smtClean="0">
              <a:latin typeface="+mj-lt"/>
              <a:cs typeface="Calibri" pitchFamily="34" charset="0"/>
            </a:endParaRPr>
          </a:p>
          <a:p>
            <a:pPr>
              <a:buNone/>
            </a:pPr>
            <a:r>
              <a:rPr lang="nl-NL" sz="2400" dirty="0" smtClean="0">
                <a:latin typeface="+mj-lt"/>
                <a:cs typeface="Calibri" pitchFamily="34" charset="0"/>
              </a:rPr>
              <a:t>	CVA rechts, halfzijdige verlamming links</a:t>
            </a:r>
            <a:br>
              <a:rPr lang="nl-NL" sz="2400" dirty="0" smtClean="0">
                <a:latin typeface="+mj-lt"/>
                <a:cs typeface="Calibri" pitchFamily="34" charset="0"/>
              </a:rPr>
            </a:br>
            <a:r>
              <a:rPr lang="nl-NL" sz="2400" dirty="0" smtClean="0">
                <a:latin typeface="+mj-lt"/>
                <a:cs typeface="Calibri" pitchFamily="34" charset="0"/>
              </a:rPr>
              <a:t>kort lontje, impulsief, moeite met overzicht</a:t>
            </a:r>
            <a:br>
              <a:rPr lang="nl-NL" sz="2400" dirty="0" smtClean="0">
                <a:latin typeface="+mj-lt"/>
                <a:cs typeface="Calibri" pitchFamily="34" charset="0"/>
              </a:rPr>
            </a:br>
            <a:r>
              <a:rPr lang="nl-NL" sz="2400" dirty="0" smtClean="0">
                <a:latin typeface="+mj-lt"/>
                <a:cs typeface="Calibri" pitchFamily="34" charset="0"/>
              </a:rPr>
              <a:t>eigen zaak, grote financiële zorgen</a:t>
            </a:r>
            <a:br>
              <a:rPr lang="nl-NL" sz="2400" dirty="0" smtClean="0">
                <a:latin typeface="+mj-lt"/>
                <a:cs typeface="Calibri" pitchFamily="34" charset="0"/>
              </a:rPr>
            </a:br>
            <a:r>
              <a:rPr lang="nl-NL" sz="2400" dirty="0" smtClean="0">
                <a:latin typeface="+mj-lt"/>
                <a:cs typeface="Calibri" pitchFamily="34" charset="0"/>
              </a:rPr>
              <a:t>ernstige relatieproblemen en ruzie met de kinderen</a:t>
            </a:r>
          </a:p>
          <a:p>
            <a:pPr>
              <a:buNone/>
            </a:pPr>
            <a:endParaRPr lang="nl-NL" sz="3100" dirty="0" smtClean="0">
              <a:latin typeface="+mj-lt"/>
              <a:cs typeface="Calibri" pitchFamily="34" charset="0"/>
            </a:endParaRPr>
          </a:p>
          <a:p>
            <a:pPr>
              <a:buNone/>
            </a:pPr>
            <a:endParaRPr lang="nl-NL" sz="3100" dirty="0" smtClean="0">
              <a:latin typeface="+mj-lt"/>
              <a:cs typeface="Calibri" pitchFamily="34" charset="0"/>
            </a:endParaRPr>
          </a:p>
          <a:p>
            <a:pPr>
              <a:buNone/>
            </a:pPr>
            <a:endParaRPr lang="nl-NL" sz="3100" dirty="0" smtClean="0">
              <a:latin typeface="+mj-lt"/>
              <a:cs typeface="Calibri" pitchFamily="34" charset="0"/>
            </a:endParaRPr>
          </a:p>
          <a:p>
            <a:pPr>
              <a:buNone/>
            </a:pPr>
            <a:endParaRPr lang="nl-NL" sz="3100" dirty="0" smtClean="0">
              <a:latin typeface="+mj-lt"/>
              <a:cs typeface="Calibri" pitchFamily="34" charset="0"/>
            </a:endParaRPr>
          </a:p>
          <a:p>
            <a:pPr>
              <a:buNone/>
            </a:pPr>
            <a:endParaRPr lang="nl-NL" sz="3100" dirty="0" smtClean="0">
              <a:latin typeface="+mj-lt"/>
              <a:cs typeface="Calibri" pitchFamily="34" charset="0"/>
            </a:endParaRPr>
          </a:p>
          <a:p>
            <a:pPr>
              <a:buNone/>
            </a:pPr>
            <a:endParaRPr lang="nl-NL" sz="3100" dirty="0" smtClean="0">
              <a:latin typeface="+mj-lt"/>
              <a:cs typeface="Calibri" pitchFamily="34" charset="0"/>
            </a:endParaRPr>
          </a:p>
          <a:p>
            <a:pPr>
              <a:buNone/>
            </a:pPr>
            <a:endParaRPr lang="nl-NL" sz="3100" dirty="0" smtClean="0">
              <a:latin typeface="+mj-lt"/>
              <a:cs typeface="Calibri" pitchFamily="34" charset="0"/>
            </a:endParaRPr>
          </a:p>
          <a:p>
            <a:pPr>
              <a:buNone/>
            </a:pPr>
            <a:endParaRPr lang="nl-NL" dirty="0"/>
          </a:p>
        </p:txBody>
      </p:sp>
      <p:sp>
        <p:nvSpPr>
          <p:cNvPr id="6"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endParaRPr lang="nl-NL" sz="3200" dirty="0"/>
          </a:p>
        </p:txBody>
      </p:sp>
      <p:pic>
        <p:nvPicPr>
          <p:cNvPr id="8" name="Tijdelijke aanduiding voor inhoud 7" descr="japan-aardbeving-16-juli-40.jpg"/>
          <p:cNvPicPr>
            <a:picLocks noGrp="1" noChangeAspect="1"/>
          </p:cNvPicPr>
          <p:nvPr>
            <p:ph idx="1"/>
          </p:nvPr>
        </p:nvPicPr>
        <p:blipFill>
          <a:blip r:embed="rId2" cstate="print"/>
          <a:stretch>
            <a:fillRect/>
          </a:stretch>
        </p:blipFill>
        <p:spPr>
          <a:xfrm>
            <a:off x="-13610" y="0"/>
            <a:ext cx="9157610" cy="6858000"/>
          </a:xfrm>
        </p:spPr>
      </p:pic>
      <p:sp>
        <p:nvSpPr>
          <p:cNvPr id="6"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pic>
        <p:nvPicPr>
          <p:cNvPr id="9" name="Afbeelding 8" descr="japan3.jpg"/>
          <p:cNvPicPr>
            <a:picLocks noChangeAspect="1"/>
          </p:cNvPicPr>
          <p:nvPr/>
        </p:nvPicPr>
        <p:blipFill>
          <a:blip r:embed="rId3" cstate="print"/>
          <a:stretch>
            <a:fillRect/>
          </a:stretch>
        </p:blipFill>
        <p:spPr>
          <a:xfrm>
            <a:off x="5652120" y="332656"/>
            <a:ext cx="3208807" cy="2265040"/>
          </a:xfrm>
          <a:prstGeom prst="rect">
            <a:avLst/>
          </a:prstGeom>
        </p:spPr>
      </p:pic>
      <p:pic>
        <p:nvPicPr>
          <p:cNvPr id="10" name="Afbeelding 9" descr="tsunami.jpg"/>
          <p:cNvPicPr>
            <a:picLocks noChangeAspect="1"/>
          </p:cNvPicPr>
          <p:nvPr/>
        </p:nvPicPr>
        <p:blipFill>
          <a:blip r:embed="rId4" cstate="print"/>
          <a:stretch>
            <a:fillRect/>
          </a:stretch>
        </p:blipFill>
        <p:spPr>
          <a:xfrm>
            <a:off x="0" y="0"/>
            <a:ext cx="5195404" cy="3454944"/>
          </a:xfrm>
          <a:prstGeom prst="rect">
            <a:avLst/>
          </a:prstGeom>
        </p:spPr>
      </p:pic>
      <p:pic>
        <p:nvPicPr>
          <p:cNvPr id="11" name="Afbeelding 10" descr="420x316-alg_japan_fukushima.jpg"/>
          <p:cNvPicPr>
            <a:picLocks noChangeAspect="1"/>
          </p:cNvPicPr>
          <p:nvPr/>
        </p:nvPicPr>
        <p:blipFill>
          <a:blip r:embed="rId5" cstate="print"/>
          <a:stretch>
            <a:fillRect/>
          </a:stretch>
        </p:blipFill>
        <p:spPr>
          <a:xfrm>
            <a:off x="251520" y="3717032"/>
            <a:ext cx="4000500" cy="30099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nl-NL" sz="3200" dirty="0" smtClean="0"/>
              <a:t>Mensen met niet aangeboren hersenletsel</a:t>
            </a:r>
            <a:endParaRPr lang="nl-NL" sz="3200" dirty="0"/>
          </a:p>
        </p:txBody>
      </p:sp>
      <p:sp>
        <p:nvSpPr>
          <p:cNvPr id="7" name="Tijdelijke aanduiding voor inhoud 6"/>
          <p:cNvSpPr>
            <a:spLocks noGrp="1"/>
          </p:cNvSpPr>
          <p:nvPr>
            <p:ph idx="1"/>
          </p:nvPr>
        </p:nvSpPr>
        <p:spPr>
          <a:xfrm>
            <a:off x="457200" y="2420888"/>
            <a:ext cx="4690864" cy="2520280"/>
          </a:xfrm>
        </p:spPr>
        <p:txBody>
          <a:bodyPr>
            <a:normAutofit/>
          </a:bodyPr>
          <a:lstStyle/>
          <a:p>
            <a:pPr>
              <a:buNone/>
            </a:pPr>
            <a:r>
              <a:rPr lang="nl-NL" sz="2400" dirty="0" smtClean="0">
                <a:latin typeface="+mj-lt"/>
                <a:cs typeface="Calibri" pitchFamily="34" charset="0"/>
              </a:rPr>
              <a:t>	</a:t>
            </a:r>
            <a:r>
              <a:rPr lang="pt-BR" sz="2400" dirty="0" smtClean="0">
                <a:latin typeface="+mj-lt"/>
                <a:cs typeface="Calibri" pitchFamily="34" charset="0"/>
              </a:rPr>
              <a:t>Respect en aandacht voor het sociaal systeem (partner, kinderen, ouders, broers, zussen, vrienden).</a:t>
            </a:r>
            <a:endParaRPr lang="nl-NL" sz="2400" dirty="0" smtClean="0">
              <a:latin typeface="+mj-lt"/>
              <a:cs typeface="Calibri" pitchFamily="34" charset="0"/>
            </a:endParaRPr>
          </a:p>
          <a:p>
            <a:pPr>
              <a:buNone/>
            </a:pPr>
            <a:endParaRPr lang="nl-NL" dirty="0"/>
          </a:p>
        </p:txBody>
      </p:sp>
      <p:sp>
        <p:nvSpPr>
          <p:cNvPr id="6"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pic>
        <p:nvPicPr>
          <p:cNvPr id="8" name="Afbeelding 7" descr="papa is boos.jpg"/>
          <p:cNvPicPr>
            <a:picLocks noChangeAspect="1"/>
          </p:cNvPicPr>
          <p:nvPr/>
        </p:nvPicPr>
        <p:blipFill>
          <a:blip r:embed="rId2" cstate="print"/>
          <a:srcRect l="2934" t="2934"/>
          <a:stretch>
            <a:fillRect/>
          </a:stretch>
        </p:blipFill>
        <p:spPr>
          <a:xfrm>
            <a:off x="5796136" y="1844824"/>
            <a:ext cx="2382011" cy="3573016"/>
          </a:xfrm>
          <a:prstGeom prst="rect">
            <a:avLst/>
          </a:prstGeom>
        </p:spPr>
      </p:pic>
      <p:sp>
        <p:nvSpPr>
          <p:cNvPr id="9" name="Tekstvak 8"/>
          <p:cNvSpPr txBox="1"/>
          <p:nvPr/>
        </p:nvSpPr>
        <p:spPr>
          <a:xfrm>
            <a:off x="5796136" y="5445224"/>
            <a:ext cx="2376264" cy="276999"/>
          </a:xfrm>
          <a:prstGeom prst="rect">
            <a:avLst/>
          </a:prstGeom>
          <a:noFill/>
        </p:spPr>
        <p:txBody>
          <a:bodyPr wrap="square" rtlCol="0">
            <a:spAutoFit/>
          </a:bodyPr>
          <a:lstStyle/>
          <a:p>
            <a:pPr algn="ctr"/>
            <a:r>
              <a:rPr lang="nl-NL" sz="1200" dirty="0" smtClean="0"/>
              <a:t>Papa is boos</a:t>
            </a:r>
            <a:endParaRPr lang="nl-NL"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pPr algn="ctr"/>
            <a:r>
              <a:rPr lang="pt-BR" sz="3200" dirty="0" smtClean="0">
                <a:solidFill>
                  <a:schemeClr val="tx1"/>
                </a:solidFill>
                <a:cs typeface="Calibri" pitchFamily="34" charset="0"/>
              </a:rPr>
              <a:t>Omgaan met mensen met hersenletsel: bekijk de individuele situatie</a:t>
            </a:r>
            <a:endParaRPr lang="nl-NL" sz="3200" dirty="0"/>
          </a:p>
        </p:txBody>
      </p:sp>
      <p:sp>
        <p:nvSpPr>
          <p:cNvPr id="7" name="Tijdelijke aanduiding voor inhoud 6"/>
          <p:cNvSpPr>
            <a:spLocks noGrp="1"/>
          </p:cNvSpPr>
          <p:nvPr>
            <p:ph idx="1"/>
          </p:nvPr>
        </p:nvSpPr>
        <p:spPr>
          <a:xfrm>
            <a:off x="457200" y="2204864"/>
            <a:ext cx="8229600" cy="3456384"/>
          </a:xfrm>
        </p:spPr>
        <p:txBody>
          <a:bodyPr>
            <a:normAutofit fontScale="70000" lnSpcReduction="20000"/>
          </a:bodyPr>
          <a:lstStyle/>
          <a:p>
            <a:pPr marL="514350" indent="-514350">
              <a:buNone/>
            </a:pPr>
            <a:r>
              <a:rPr lang="pt-BR" sz="2300" dirty="0" smtClean="0">
                <a:latin typeface="Calibri" pitchFamily="34" charset="0"/>
                <a:cs typeface="Calibri" pitchFamily="34" charset="0"/>
              </a:rPr>
              <a:t>	</a:t>
            </a:r>
            <a:r>
              <a:rPr lang="pt-BR" sz="2300" dirty="0" smtClean="0">
                <a:latin typeface="+mj-lt"/>
                <a:cs typeface="Calibri" pitchFamily="34" charset="0"/>
              </a:rPr>
              <a:t>1. Wat is er aan de hand/ziektebeeld?</a:t>
            </a:r>
          </a:p>
          <a:p>
            <a:pPr marL="514350" indent="-514350">
              <a:buNone/>
            </a:pPr>
            <a:endParaRPr lang="pt-BR" sz="2300" dirty="0" smtClean="0">
              <a:latin typeface="+mj-lt"/>
              <a:cs typeface="Calibri" pitchFamily="34" charset="0"/>
            </a:endParaRPr>
          </a:p>
          <a:p>
            <a:pPr marL="514350" indent="-514350">
              <a:buNone/>
            </a:pPr>
            <a:r>
              <a:rPr lang="pt-BR" sz="2300" dirty="0" smtClean="0">
                <a:latin typeface="+mj-lt"/>
                <a:cs typeface="Calibri" pitchFamily="34" charset="0"/>
              </a:rPr>
              <a:t>	2. Welke stoornissen zijn er?</a:t>
            </a:r>
          </a:p>
          <a:p>
            <a:pPr marL="514350" indent="-514350">
              <a:buNone/>
            </a:pPr>
            <a:endParaRPr lang="pt-BR" sz="2300" dirty="0" smtClean="0">
              <a:latin typeface="+mj-lt"/>
              <a:cs typeface="Calibri" pitchFamily="34" charset="0"/>
            </a:endParaRPr>
          </a:p>
          <a:p>
            <a:pPr marL="514350" indent="-514350">
              <a:buNone/>
            </a:pPr>
            <a:r>
              <a:rPr lang="pt-BR" sz="2300" dirty="0" smtClean="0">
                <a:latin typeface="+mj-lt"/>
                <a:cs typeface="Calibri" pitchFamily="34" charset="0"/>
              </a:rPr>
              <a:t>	3. Welke last heeft de persoon daarvan, wat kan hij niet meer (of niet meer goed)?</a:t>
            </a:r>
          </a:p>
          <a:p>
            <a:pPr marL="514350" indent="-514350">
              <a:buNone/>
            </a:pPr>
            <a:endParaRPr lang="pt-BR" sz="2300" dirty="0" smtClean="0">
              <a:latin typeface="+mj-lt"/>
              <a:cs typeface="Calibri" pitchFamily="34" charset="0"/>
            </a:endParaRPr>
          </a:p>
          <a:p>
            <a:pPr marL="514350" indent="-514350">
              <a:buNone/>
            </a:pPr>
            <a:r>
              <a:rPr lang="pt-BR" sz="2300" dirty="0" smtClean="0">
                <a:latin typeface="+mj-lt"/>
                <a:cs typeface="Calibri" pitchFamily="34" charset="0"/>
              </a:rPr>
              <a:t>	4. Welk effect heeft dat op zijn functioneren in het maatschappelijk leven?</a:t>
            </a:r>
          </a:p>
          <a:p>
            <a:pPr marL="514350" indent="-514350">
              <a:buNone/>
            </a:pPr>
            <a:endParaRPr lang="pt-BR" sz="2300" dirty="0" smtClean="0">
              <a:latin typeface="+mj-lt"/>
              <a:cs typeface="Calibri" pitchFamily="34" charset="0"/>
            </a:endParaRPr>
          </a:p>
          <a:p>
            <a:pPr marL="514350" indent="-514350">
              <a:buNone/>
            </a:pPr>
            <a:r>
              <a:rPr lang="pt-BR" sz="2300" dirty="0" smtClean="0">
                <a:latin typeface="+mj-lt"/>
                <a:cs typeface="Calibri" pitchFamily="34" charset="0"/>
              </a:rPr>
              <a:t>	5.  Hoe ziet zijn persoonlijke achtergrond er uit , dus ook het SOCIAAL SYSTEEM?</a:t>
            </a:r>
          </a:p>
          <a:p>
            <a:pPr marL="514350" indent="-514350">
              <a:buNone/>
            </a:pPr>
            <a:endParaRPr lang="pt-BR" sz="2300" dirty="0" smtClean="0">
              <a:latin typeface="+mj-lt"/>
              <a:cs typeface="Calibri" pitchFamily="34" charset="0"/>
            </a:endParaRPr>
          </a:p>
          <a:p>
            <a:pPr marL="514350" indent="-514350">
              <a:buNone/>
            </a:pPr>
            <a:r>
              <a:rPr lang="pt-BR" sz="2300" dirty="0" smtClean="0">
                <a:latin typeface="+mj-lt"/>
                <a:cs typeface="Calibri" pitchFamily="34" charset="0"/>
              </a:rPr>
              <a:t>	6.  Welke fysieke en sociale ondersteuning is er?</a:t>
            </a:r>
          </a:p>
          <a:p>
            <a:pPr>
              <a:buNone/>
            </a:pPr>
            <a:endParaRPr lang="nl-NL" sz="3200" dirty="0" smtClean="0">
              <a:latin typeface="+mj-lt"/>
              <a:cs typeface="Calibri" pitchFamily="34" charset="0"/>
            </a:endParaRPr>
          </a:p>
          <a:p>
            <a:pPr>
              <a:buNone/>
            </a:pPr>
            <a:endParaRPr lang="nl-NL" dirty="0"/>
          </a:p>
        </p:txBody>
      </p:sp>
      <p:sp>
        <p:nvSpPr>
          <p:cNvPr id="8"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pt-BR" sz="3200" dirty="0" smtClean="0">
                <a:solidFill>
                  <a:schemeClr val="tx1"/>
                </a:solidFill>
                <a:cs typeface="Calibri" pitchFamily="34" charset="0"/>
              </a:rPr>
              <a:t>Drie kernbegrippen bij het omgaan met mensen met hersenletsel</a:t>
            </a:r>
            <a:endParaRPr lang="nl-NL" sz="3200" dirty="0"/>
          </a:p>
        </p:txBody>
      </p:sp>
      <p:sp>
        <p:nvSpPr>
          <p:cNvPr id="7" name="Tijdelijke aanduiding voor inhoud 6"/>
          <p:cNvSpPr>
            <a:spLocks noGrp="1"/>
          </p:cNvSpPr>
          <p:nvPr>
            <p:ph idx="1"/>
          </p:nvPr>
        </p:nvSpPr>
        <p:spPr>
          <a:xfrm>
            <a:off x="457200" y="2420888"/>
            <a:ext cx="8229600" cy="3240360"/>
          </a:xfrm>
        </p:spPr>
        <p:txBody>
          <a:bodyPr/>
          <a:lstStyle/>
          <a:p>
            <a:pPr>
              <a:buNone/>
            </a:pPr>
            <a:r>
              <a:rPr lang="pt-BR" sz="3200" dirty="0" smtClean="0">
                <a:latin typeface="+mj-lt"/>
                <a:cs typeface="Calibri" pitchFamily="34" charset="0"/>
              </a:rPr>
              <a:t>	</a:t>
            </a:r>
            <a:endParaRPr lang="nl-NL" sz="3200" dirty="0" smtClean="0">
              <a:latin typeface="+mj-lt"/>
              <a:cs typeface="Calibri" pitchFamily="34" charset="0"/>
            </a:endParaRPr>
          </a:p>
          <a:p>
            <a:pPr>
              <a:buNone/>
            </a:pPr>
            <a:endParaRPr lang="nl-NL" dirty="0"/>
          </a:p>
        </p:txBody>
      </p:sp>
      <p:sp>
        <p:nvSpPr>
          <p:cNvPr id="6"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
        <p:nvSpPr>
          <p:cNvPr id="8" name="Tekstvak 7"/>
          <p:cNvSpPr txBox="1"/>
          <p:nvPr/>
        </p:nvSpPr>
        <p:spPr>
          <a:xfrm>
            <a:off x="1583668" y="2132856"/>
            <a:ext cx="5976664" cy="4739759"/>
          </a:xfrm>
          <a:prstGeom prst="rect">
            <a:avLst/>
          </a:prstGeom>
          <a:noFill/>
        </p:spPr>
        <p:txBody>
          <a:bodyPr wrap="square" rtlCol="0">
            <a:spAutoFit/>
          </a:bodyPr>
          <a:lstStyle/>
          <a:p>
            <a:r>
              <a:rPr lang="nl-NL" sz="2800" dirty="0" smtClean="0">
                <a:latin typeface="+mj-lt"/>
              </a:rPr>
              <a:t>Accepterend</a:t>
            </a:r>
          </a:p>
          <a:p>
            <a:endParaRPr lang="nl-NL" sz="2800" dirty="0" smtClean="0">
              <a:latin typeface="+mj-lt"/>
            </a:endParaRPr>
          </a:p>
          <a:p>
            <a:r>
              <a:rPr lang="nl-NL" sz="2800" dirty="0" smtClean="0">
                <a:latin typeface="+mj-lt"/>
              </a:rPr>
              <a:t>Directief</a:t>
            </a:r>
          </a:p>
          <a:p>
            <a:endParaRPr lang="nl-NL" sz="2800" dirty="0" smtClean="0">
              <a:latin typeface="+mj-lt"/>
            </a:endParaRPr>
          </a:p>
          <a:p>
            <a:r>
              <a:rPr lang="nl-NL" sz="2800" dirty="0" smtClean="0">
                <a:latin typeface="+mj-lt"/>
              </a:rPr>
              <a:t>Bekrachtigend</a:t>
            </a:r>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p:txBody>
      </p:sp>
      <p:pic>
        <p:nvPicPr>
          <p:cNvPr id="11" name="Afbeelding 10" descr="heuvelweg.jpg"/>
          <p:cNvPicPr>
            <a:picLocks noChangeAspect="1"/>
          </p:cNvPicPr>
          <p:nvPr/>
        </p:nvPicPr>
        <p:blipFill>
          <a:blip r:embed="rId2" cstate="print"/>
          <a:stretch>
            <a:fillRect/>
          </a:stretch>
        </p:blipFill>
        <p:spPr>
          <a:xfrm>
            <a:off x="5868144" y="1988839"/>
            <a:ext cx="2592288" cy="3527053"/>
          </a:xfrm>
          <a:prstGeom prst="rect">
            <a:avLst/>
          </a:prstGeom>
        </p:spPr>
      </p:pic>
      <p:pic>
        <p:nvPicPr>
          <p:cNvPr id="10" name="Afbeelding 9" descr="richting.gif"/>
          <p:cNvPicPr>
            <a:picLocks noChangeAspect="1"/>
          </p:cNvPicPr>
          <p:nvPr/>
        </p:nvPicPr>
        <p:blipFill>
          <a:blip r:embed="rId3" cstate="print"/>
          <a:stretch>
            <a:fillRect/>
          </a:stretch>
        </p:blipFill>
        <p:spPr>
          <a:xfrm>
            <a:off x="7596336" y="4509120"/>
            <a:ext cx="859532" cy="859532"/>
          </a:xfrm>
          <a:prstGeom prst="rect">
            <a:avLst/>
          </a:prstGeom>
        </p:spPr>
      </p:pic>
      <p:pic>
        <p:nvPicPr>
          <p:cNvPr id="13" name="Afbeelding 12" descr="31compliment.jpg"/>
          <p:cNvPicPr>
            <a:picLocks noChangeAspect="1"/>
          </p:cNvPicPr>
          <p:nvPr/>
        </p:nvPicPr>
        <p:blipFill>
          <a:blip r:embed="rId4" cstate="print"/>
          <a:stretch>
            <a:fillRect/>
          </a:stretch>
        </p:blipFill>
        <p:spPr>
          <a:xfrm>
            <a:off x="5868144" y="1988840"/>
            <a:ext cx="849086" cy="96403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algn="ctr"/>
            <a:r>
              <a:rPr lang="pt-BR" sz="3200" dirty="0" smtClean="0">
                <a:solidFill>
                  <a:schemeClr val="tx1"/>
                </a:solidFill>
                <a:cs typeface="Calibri" pitchFamily="34" charset="0"/>
              </a:rPr>
              <a:t>Praktijk Hulp bij hersenletsel, Maarn</a:t>
            </a:r>
            <a:endParaRPr lang="nl-NL" sz="3200" dirty="0"/>
          </a:p>
        </p:txBody>
      </p:sp>
      <p:sp>
        <p:nvSpPr>
          <p:cNvPr id="7" name="Tijdelijke aanduiding voor inhoud 6"/>
          <p:cNvSpPr>
            <a:spLocks noGrp="1"/>
          </p:cNvSpPr>
          <p:nvPr>
            <p:ph idx="1"/>
          </p:nvPr>
        </p:nvSpPr>
        <p:spPr>
          <a:xfrm>
            <a:off x="457200" y="2420888"/>
            <a:ext cx="8229600" cy="3240360"/>
          </a:xfrm>
        </p:spPr>
        <p:txBody>
          <a:bodyPr/>
          <a:lstStyle/>
          <a:p>
            <a:pPr>
              <a:buNone/>
            </a:pPr>
            <a:r>
              <a:rPr lang="pt-BR" sz="3200" dirty="0" smtClean="0">
                <a:latin typeface="+mj-lt"/>
                <a:cs typeface="Calibri" pitchFamily="34" charset="0"/>
              </a:rPr>
              <a:t>	</a:t>
            </a:r>
            <a:endParaRPr lang="nl-NL" sz="3200" dirty="0" smtClean="0">
              <a:latin typeface="+mj-lt"/>
              <a:cs typeface="Calibri" pitchFamily="34" charset="0"/>
            </a:endParaRPr>
          </a:p>
          <a:p>
            <a:pPr>
              <a:buNone/>
            </a:pPr>
            <a:endParaRPr lang="nl-NL" dirty="0"/>
          </a:p>
        </p:txBody>
      </p:sp>
      <p:sp>
        <p:nvSpPr>
          <p:cNvPr id="6" name="Tijdelijke aanduiding voor voettekst 1"/>
          <p:cNvSpPr>
            <a:spLocks noGrp="1"/>
          </p:cNvSpPr>
          <p:nvPr>
            <p:ph type="ftr" sz="quarter" idx="11"/>
          </p:nvPr>
        </p:nvSpPr>
        <p:spPr>
          <a:xfrm>
            <a:off x="719572" y="5805264"/>
            <a:ext cx="7704856" cy="648072"/>
          </a:xfrm>
        </p:spPr>
        <p:txBody>
          <a:bodyPr/>
          <a:lstStyle/>
          <a:p>
            <a:pPr algn="l"/>
            <a:r>
              <a:rPr kumimoji="0" lang="nl-NL" sz="1800" dirty="0" smtClean="0">
                <a:solidFill>
                  <a:schemeClr val="accent5">
                    <a:lumMod val="50000"/>
                  </a:schemeClr>
                </a:solidFill>
                <a:latin typeface="+mj-lt"/>
                <a:cs typeface="Calibri" pitchFamily="34" charset="0"/>
              </a:rPr>
              <a:t>Jenny Palm                                                                Hulp bij Hersenletsel</a:t>
            </a:r>
            <a:endParaRPr kumimoji="0" lang="en-US" sz="1800" dirty="0">
              <a:solidFill>
                <a:schemeClr val="accent5">
                  <a:lumMod val="50000"/>
                </a:schemeClr>
              </a:solidFill>
              <a:latin typeface="+mj-lt"/>
              <a:cs typeface="Calibri" pitchFamily="34" charset="0"/>
            </a:endParaRPr>
          </a:p>
        </p:txBody>
      </p:sp>
      <p:sp>
        <p:nvSpPr>
          <p:cNvPr id="9" name="Tekstvak 8"/>
          <p:cNvSpPr txBox="1"/>
          <p:nvPr/>
        </p:nvSpPr>
        <p:spPr>
          <a:xfrm>
            <a:off x="971600" y="2060848"/>
            <a:ext cx="6984776" cy="5232202"/>
          </a:xfrm>
          <a:prstGeom prst="rect">
            <a:avLst/>
          </a:prstGeom>
          <a:noFill/>
        </p:spPr>
        <p:txBody>
          <a:bodyPr wrap="square" rtlCol="0">
            <a:spAutoFit/>
          </a:bodyPr>
          <a:lstStyle/>
          <a:p>
            <a:pPr>
              <a:defRPr/>
            </a:pPr>
            <a:endParaRPr lang="nl-NL" dirty="0" smtClean="0"/>
          </a:p>
          <a:p>
            <a:pPr>
              <a:defRPr/>
            </a:pPr>
            <a:endParaRPr lang="nl-NL" dirty="0"/>
          </a:p>
          <a:p>
            <a:pPr>
              <a:defRPr/>
            </a:pPr>
            <a:endParaRPr lang="nl-NL" dirty="0" smtClean="0"/>
          </a:p>
          <a:p>
            <a:pPr>
              <a:defRPr/>
            </a:pPr>
            <a:r>
              <a:rPr lang="nl-NL" dirty="0" smtClean="0"/>
              <a:t>Praktijkhouder </a:t>
            </a:r>
            <a:r>
              <a:rPr lang="nl-NL" dirty="0"/>
              <a:t>drs. Jenny Palm</a:t>
            </a:r>
          </a:p>
          <a:p>
            <a:pPr>
              <a:defRPr/>
            </a:pPr>
            <a:r>
              <a:rPr lang="nl-NL" dirty="0"/>
              <a:t>Drs. Rianne </a:t>
            </a:r>
            <a:r>
              <a:rPr lang="nl-NL" dirty="0" smtClean="0"/>
              <a:t>Petersen</a:t>
            </a:r>
          </a:p>
          <a:p>
            <a:pPr>
              <a:defRPr/>
            </a:pPr>
            <a:r>
              <a:rPr lang="nl-NL" dirty="0" smtClean="0"/>
              <a:t>Meike Molenveld, </a:t>
            </a:r>
            <a:r>
              <a:rPr lang="nl-NL" dirty="0" smtClean="0"/>
              <a:t>MSc</a:t>
            </a:r>
          </a:p>
          <a:p>
            <a:pPr>
              <a:defRPr/>
            </a:pPr>
            <a:r>
              <a:rPr lang="nl-NL" dirty="0" smtClean="0"/>
              <a:t>Drs. Ab Voskamp, praktijkmanager</a:t>
            </a:r>
            <a:endParaRPr lang="nl-NL" dirty="0" smtClean="0"/>
          </a:p>
          <a:p>
            <a:pPr>
              <a:defRPr/>
            </a:pPr>
            <a:endParaRPr lang="nl-NL" dirty="0" smtClean="0"/>
          </a:p>
          <a:p>
            <a:pPr>
              <a:defRPr/>
            </a:pPr>
            <a:endParaRPr lang="nl-NL" dirty="0"/>
          </a:p>
          <a:p>
            <a:pPr>
              <a:defRPr/>
            </a:pPr>
            <a:endParaRPr lang="nl-NL" dirty="0" smtClean="0"/>
          </a:p>
          <a:p>
            <a:pPr>
              <a:defRPr/>
            </a:pPr>
            <a:endParaRPr lang="nl-NL" dirty="0"/>
          </a:p>
          <a:p>
            <a:pPr algn="ctr">
              <a:defRPr/>
            </a:pPr>
            <a:r>
              <a:rPr lang="nl-NL" sz="2800" dirty="0" smtClean="0"/>
              <a:t>www.hulpbijhersenletsel.nl</a:t>
            </a:r>
          </a:p>
          <a:p>
            <a:pPr>
              <a:defRPr/>
            </a:pPr>
            <a:endParaRPr lang="nl-NL" dirty="0"/>
          </a:p>
          <a:p>
            <a:pPr>
              <a:defRPr/>
            </a:pPr>
            <a:endParaRPr lang="nl-NL" dirty="0" smtClean="0"/>
          </a:p>
          <a:p>
            <a:pPr>
              <a:defRPr/>
            </a:pPr>
            <a:endParaRPr lang="nl-NL" dirty="0"/>
          </a:p>
          <a:p>
            <a:pPr>
              <a:defRPr/>
            </a:pPr>
            <a:endParaRPr lang="nl-NL" dirty="0" smtClean="0"/>
          </a:p>
          <a:p>
            <a:pPr>
              <a:defRPr/>
            </a:pPr>
            <a:endParaRPr lang="nl-NL" dirty="0"/>
          </a:p>
          <a:p>
            <a:endParaRPr lang="nl-NL"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141</TotalTime>
  <Words>194</Words>
  <Application>Microsoft Office PowerPoint</Application>
  <PresentationFormat>Diavoorstelling (4:3)</PresentationFormat>
  <Paragraphs>100</Paragraphs>
  <Slides>13</Slides>
  <Notes>1</Notes>
  <HiddenSlides>0</HiddenSlides>
  <MMClips>0</MMClips>
  <ScaleCrop>false</ScaleCrop>
  <HeadingPairs>
    <vt:vector size="4" baseType="variant">
      <vt:variant>
        <vt:lpstr>Thema</vt:lpstr>
      </vt:variant>
      <vt:variant>
        <vt:i4>1</vt:i4>
      </vt:variant>
      <vt:variant>
        <vt:lpstr>Diatitels</vt:lpstr>
      </vt:variant>
      <vt:variant>
        <vt:i4>13</vt:i4>
      </vt:variant>
    </vt:vector>
  </HeadingPairs>
  <TitlesOfParts>
    <vt:vector size="14" baseType="lpstr">
      <vt:lpstr>Verve</vt:lpstr>
      <vt:lpstr>Mensen met hersenletsel </vt:lpstr>
      <vt:lpstr>Communicatie met mensen met hersenletsel</vt:lpstr>
      <vt:lpstr>Hoe om te gaan met anders zijn</vt:lpstr>
      <vt:lpstr>KRAMP  anders, niet gelijk wel gelijkwaardig</vt:lpstr>
      <vt:lpstr>Tekening van een vrouw met hersenschade  Angst, depressie en verwarring over  hoe anders ze geworden is</vt:lpstr>
      <vt:lpstr>Gedicht van vrouw na haar hersenletsel</vt:lpstr>
      <vt:lpstr>Mensen met niet aangeboren hersenletsel</vt:lpstr>
      <vt:lpstr>1 + 1 = veel</vt:lpstr>
      <vt:lpstr>Dia 9</vt:lpstr>
      <vt:lpstr>Mensen met niet aangeboren hersenletsel</vt:lpstr>
      <vt:lpstr>Omgaan met mensen met hersenletsel: bekijk de individuele situatie</vt:lpstr>
      <vt:lpstr>Drie kernbegrippen bij het omgaan met mensen met hersenletsel</vt:lpstr>
      <vt:lpstr>Praktijk Hulp bij hersenletsel, Maarn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User</dc:creator>
  <cp:lastModifiedBy>Jenny</cp:lastModifiedBy>
  <cp:revision>33</cp:revision>
  <dcterms:created xsi:type="dcterms:W3CDTF">2011-03-24T12:24:24Z</dcterms:created>
  <dcterms:modified xsi:type="dcterms:W3CDTF">2011-03-30T14:46:08Z</dcterms:modified>
</cp:coreProperties>
</file>