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7" r:id="rId5"/>
    <p:sldId id="265" r:id="rId6"/>
    <p:sldId id="260" r:id="rId7"/>
    <p:sldId id="261" r:id="rId8"/>
    <p:sldId id="262" r:id="rId9"/>
    <p:sldId id="264" r:id="rId10"/>
    <p:sldId id="271" r:id="rId11"/>
    <p:sldId id="272" r:id="rId12"/>
    <p:sldId id="270" r:id="rId13"/>
    <p:sldId id="268" r:id="rId14"/>
    <p:sldId id="269" r:id="rId15"/>
  </p:sldIdLst>
  <p:sldSz cx="9144000" cy="6858000" type="screen4x3"/>
  <p:notesSz cx="6858000" cy="91440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228" autoAdjust="0"/>
    <p:restoredTop sz="94638" autoAdjust="0"/>
  </p:normalViewPr>
  <p:slideViewPr>
    <p:cSldViewPr>
      <p:cViewPr varScale="1">
        <p:scale>
          <a:sx n="42" d="100"/>
          <a:sy n="42" d="100"/>
        </p:scale>
        <p:origin x="-130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 smtClean="0"/>
              <a:t>Klik om het opmaakprofiel van de modelondertitel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2962B1-FE2C-4CBE-BD83-84AC854DF9CC}" type="slidenum">
              <a:rPr lang="nl-NL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D240AE-E1C5-4CF8-B48E-504F2A44D038}" type="slidenum">
              <a:rPr lang="nl-NL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D2F8A0-B5B0-4480-A653-A1943968F016}" type="slidenum">
              <a:rPr lang="nl-NL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06450" y="2349500"/>
            <a:ext cx="4038600" cy="3776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997450" y="2349500"/>
            <a:ext cx="4038600" cy="3776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053A5C-98A8-4186-92A1-0AE4E4BDCD15}" type="slidenum">
              <a:rPr lang="nl-NL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E5B678-4959-4097-8BBF-6A9490A7C47D}" type="slidenum">
              <a:rPr lang="nl-NL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482FD3-1099-451F-9239-70594D18D142}" type="slidenum">
              <a:rPr lang="nl-NL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F710B6-EFB9-4C02-9ED5-80617A32B05D}" type="slidenum">
              <a:rPr lang="nl-NL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6AB89E-BF46-48C7-BA47-910DF8FFB0C2}" type="slidenum">
              <a:rPr lang="nl-NL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2DD889-F804-4B2A-A681-A43F0C9B1AE1}" type="slidenum">
              <a:rPr lang="nl-NL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64E095-3545-4020-940B-C7EB858F1485}" type="slidenum">
              <a:rPr lang="nl-NL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911975" y="773113"/>
            <a:ext cx="2124075" cy="5353050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539750" y="773113"/>
            <a:ext cx="6219825" cy="5353050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3F788E-6A66-48B8-A06D-A432B19753B1}" type="slidenum">
              <a:rPr lang="nl-NL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://www.onstweedethuis.nl/nieuws/index.htm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7731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Klik om het opmaakprofiel te bewerken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2349500"/>
            <a:ext cx="8229600" cy="3776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nl-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nl-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9BED369-4025-41E6-BA9C-566D37293AB0}" type="slidenum">
              <a:rPr lang="nl-NL"/>
              <a:pPr/>
              <a:t>‹nr.›</a:t>
            </a:fld>
            <a:endParaRPr lang="nl-NL"/>
          </a:p>
        </p:txBody>
      </p:sp>
      <p:pic>
        <p:nvPicPr>
          <p:cNvPr id="1032" name="Picture 8" descr="Links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-36513" y="-26988"/>
            <a:ext cx="949326" cy="6899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0" descr="Ott_logo">
            <a:hlinkClick r:id="rId14"/>
          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684213" y="-1588"/>
            <a:ext cx="3576637" cy="628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None/>
            </a:pPr>
            <a:endParaRPr lang="nl-NL" sz="2800" b="1" dirty="0" smtClean="0"/>
          </a:p>
          <a:p>
            <a:pPr algn="ctr">
              <a:buNone/>
            </a:pPr>
            <a:endParaRPr lang="nl-NL" sz="2800" b="1" dirty="0"/>
          </a:p>
          <a:p>
            <a:pPr algn="ctr">
              <a:buNone/>
            </a:pPr>
            <a:r>
              <a:rPr lang="nl-NL" sz="2800" b="1" dirty="0" smtClean="0"/>
              <a:t>“ VEILIGHEID VAN DE WOONVORM MAAR </a:t>
            </a:r>
          </a:p>
          <a:p>
            <a:pPr algn="ctr">
              <a:buNone/>
            </a:pPr>
            <a:r>
              <a:rPr lang="nl-NL" sz="2800" b="1" dirty="0" smtClean="0"/>
              <a:t>TOCH MIDDEN IN DE MAATSCHAPPIJ”</a:t>
            </a:r>
          </a:p>
          <a:p>
            <a:pPr algn="r">
              <a:buNone/>
            </a:pPr>
            <a:endParaRPr lang="nl-NL" sz="2800" b="1" dirty="0" smtClean="0"/>
          </a:p>
          <a:p>
            <a:pPr algn="r">
              <a:buNone/>
            </a:pPr>
            <a:endParaRPr lang="nl-NL" sz="2800" b="1" dirty="0"/>
          </a:p>
          <a:p>
            <a:pPr algn="r">
              <a:buNone/>
            </a:pPr>
            <a:endParaRPr lang="nl-NL" sz="1800" b="1" dirty="0" smtClean="0"/>
          </a:p>
          <a:p>
            <a:pPr algn="r">
              <a:buNone/>
            </a:pPr>
            <a:r>
              <a:rPr lang="nl-NL" sz="1800" b="1" dirty="0" smtClean="0"/>
              <a:t>Stef </a:t>
            </a:r>
            <a:r>
              <a:rPr lang="nl-NL" sz="1800" b="1" dirty="0" err="1" smtClean="0"/>
              <a:t>Preijde</a:t>
            </a:r>
            <a:endParaRPr lang="nl-NL" sz="1800" b="1" dirty="0" smtClean="0"/>
          </a:p>
          <a:p>
            <a:pPr algn="r">
              <a:buNone/>
            </a:pPr>
            <a:r>
              <a:rPr lang="nl-NL" sz="1800" b="1" dirty="0" smtClean="0"/>
              <a:t>Woonvoorziening Mozaïek Amstelveen</a:t>
            </a:r>
          </a:p>
          <a:p>
            <a:pPr algn="r">
              <a:buNone/>
            </a:pPr>
            <a:r>
              <a:rPr lang="nl-NL" sz="1800" b="1" dirty="0" smtClean="0"/>
              <a:t>26 maart 2009</a:t>
            </a:r>
          </a:p>
          <a:p>
            <a:pPr algn="r">
              <a:buNone/>
            </a:pPr>
            <a:endParaRPr lang="nl-NL" sz="1800" b="1" dirty="0" smtClean="0"/>
          </a:p>
          <a:p>
            <a:pPr algn="ctr">
              <a:buNone/>
            </a:pPr>
            <a:endParaRPr lang="nl-NL" sz="2800" b="1" dirty="0"/>
          </a:p>
          <a:p>
            <a:pPr algn="ctr">
              <a:buNone/>
            </a:pPr>
            <a:endParaRPr lang="nl-NL" sz="2800" b="1" dirty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6" name="Afbeelding 5" descr="headerVenijn indestraat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30" y="785794"/>
            <a:ext cx="8215370" cy="114300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600" dirty="0" smtClean="0"/>
              <a:t>PRESENTATIE</a:t>
            </a:r>
            <a:endParaRPr lang="nl-NL" sz="36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800" dirty="0" smtClean="0"/>
              <a:t>Stichting Ons tweede Thuis</a:t>
            </a:r>
          </a:p>
          <a:p>
            <a:r>
              <a:rPr lang="nl-NL" sz="2800" dirty="0" smtClean="0"/>
              <a:t>Woonvoorziening Mozaïek</a:t>
            </a:r>
          </a:p>
          <a:p>
            <a:r>
              <a:rPr lang="nl-NL" sz="2800" dirty="0" smtClean="0"/>
              <a:t>Wel en niet wonen in WV Mozaïek</a:t>
            </a:r>
          </a:p>
          <a:p>
            <a:r>
              <a:rPr lang="nl-NL" sz="2800" dirty="0" err="1" smtClean="0"/>
              <a:t>Mozaiek</a:t>
            </a:r>
            <a:r>
              <a:rPr lang="nl-NL" sz="2800" dirty="0" smtClean="0"/>
              <a:t>; werkwijze</a:t>
            </a:r>
          </a:p>
          <a:p>
            <a:r>
              <a:rPr lang="nl-NL" sz="2800" dirty="0" smtClean="0"/>
              <a:t>Venijn in de staart; enige staartjes</a:t>
            </a:r>
          </a:p>
          <a:p>
            <a:endParaRPr lang="nl-NL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600" dirty="0" smtClean="0"/>
              <a:t>STICHTING ONS TWEEDE THUIS</a:t>
            </a:r>
            <a:endParaRPr lang="nl-NL" sz="36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800" dirty="0" smtClean="0"/>
              <a:t>40 jaar</a:t>
            </a:r>
          </a:p>
          <a:p>
            <a:r>
              <a:rPr lang="nl-NL" sz="2800" dirty="0" smtClean="0"/>
              <a:t>Breed aanbod, wonen, werk/dagbesteding, ambulant</a:t>
            </a:r>
          </a:p>
          <a:p>
            <a:r>
              <a:rPr lang="nl-NL" sz="2800" dirty="0" smtClean="0"/>
              <a:t>65 locaties</a:t>
            </a:r>
          </a:p>
          <a:p>
            <a:r>
              <a:rPr lang="nl-NL" sz="2800" dirty="0" smtClean="0"/>
              <a:t>1700 cliënten, &gt; 1600 medewerkers</a:t>
            </a:r>
          </a:p>
          <a:p>
            <a:r>
              <a:rPr lang="nl-NL" sz="2800" dirty="0" smtClean="0"/>
              <a:t>5% groei per jaar</a:t>
            </a:r>
          </a:p>
          <a:p>
            <a:r>
              <a:rPr lang="nl-NL" sz="2800" dirty="0" smtClean="0"/>
              <a:t>Ontstaan Mozaïek; doelgroep LG en </a:t>
            </a:r>
            <a:r>
              <a:rPr lang="nl-NL" sz="2800" u="sng" dirty="0" smtClean="0"/>
              <a:t>NAH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8" name="Tijdelijke aanduiding voor inhoud 7" descr="mozaiek buite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14414" y="1428736"/>
            <a:ext cx="7076857" cy="4705357"/>
          </a:xfrm>
        </p:spPr>
      </p:pic>
      <p:sp>
        <p:nvSpPr>
          <p:cNvPr id="4" name="PIJL-OMLAAG 3"/>
          <p:cNvSpPr/>
          <p:nvPr/>
        </p:nvSpPr>
        <p:spPr>
          <a:xfrm>
            <a:off x="3143240" y="2928934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4" name="Tijdelijke aanduiding voor inhoud 3" descr="DSC_509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85852" y="785794"/>
            <a:ext cx="3867938" cy="2571768"/>
          </a:xfrm>
        </p:spPr>
      </p:pic>
      <p:pic>
        <p:nvPicPr>
          <p:cNvPr id="6" name="Afbeelding 5" descr="DSC_509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28663" y="3714752"/>
            <a:ext cx="3115840" cy="2071702"/>
          </a:xfrm>
          <a:prstGeom prst="rect">
            <a:avLst/>
          </a:prstGeom>
        </p:spPr>
      </p:pic>
      <p:pic>
        <p:nvPicPr>
          <p:cNvPr id="7" name="Afbeelding 6" descr="kamer client 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57620" y="4214818"/>
            <a:ext cx="3712457" cy="2468389"/>
          </a:xfrm>
          <a:prstGeom prst="rect">
            <a:avLst/>
          </a:prstGeom>
        </p:spPr>
      </p:pic>
      <p:pic>
        <p:nvPicPr>
          <p:cNvPr id="8" name="Afbeelding 7" descr="huiskamer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29190" y="1785926"/>
            <a:ext cx="3283829" cy="218339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600" dirty="0" smtClean="0"/>
              <a:t>WEL WONEN </a:t>
            </a:r>
            <a:endParaRPr lang="nl-NL" sz="36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06450" y="1857364"/>
            <a:ext cx="8229600" cy="4268799"/>
          </a:xfrm>
        </p:spPr>
        <p:txBody>
          <a:bodyPr/>
          <a:lstStyle/>
          <a:p>
            <a:pPr algn="ctr">
              <a:buNone/>
            </a:pPr>
            <a:endParaRPr lang="nl-NL" dirty="0" smtClean="0"/>
          </a:p>
          <a:p>
            <a:pPr>
              <a:buNone/>
            </a:pPr>
            <a:r>
              <a:rPr lang="nl-NL" sz="2800" dirty="0" smtClean="0"/>
              <a:t>- </a:t>
            </a:r>
            <a:r>
              <a:rPr lang="nl-NL" sz="2800" dirty="0" err="1" smtClean="0"/>
              <a:t>AWBZ-voorziening</a:t>
            </a:r>
            <a:r>
              <a:rPr lang="nl-NL" sz="2800" dirty="0" smtClean="0"/>
              <a:t>; indicatie </a:t>
            </a:r>
          </a:p>
          <a:p>
            <a:pPr>
              <a:buNone/>
            </a:pPr>
            <a:r>
              <a:rPr lang="nl-NL" sz="2800" dirty="0" smtClean="0"/>
              <a:t>- 18 – 65 (55) jaar</a:t>
            </a:r>
          </a:p>
          <a:p>
            <a:pPr>
              <a:buNone/>
            </a:pPr>
            <a:r>
              <a:rPr lang="nl-NL" sz="2800" dirty="0" smtClean="0"/>
              <a:t>- open karakter</a:t>
            </a:r>
          </a:p>
          <a:p>
            <a:pPr>
              <a:buNone/>
            </a:pPr>
            <a:r>
              <a:rPr lang="nl-NL" sz="2800" dirty="0" smtClean="0"/>
              <a:t>- adequate dagbesteding </a:t>
            </a:r>
          </a:p>
          <a:p>
            <a:pPr>
              <a:buNone/>
            </a:pPr>
            <a:r>
              <a:rPr lang="nl-NL" sz="2800" dirty="0" smtClean="0"/>
              <a:t>- uitstelbare zorg</a:t>
            </a:r>
          </a:p>
          <a:p>
            <a:pPr>
              <a:buNone/>
            </a:pPr>
            <a:r>
              <a:rPr lang="nl-NL" sz="2800" dirty="0" smtClean="0"/>
              <a:t>- regie eigen leven en meerwaarde</a:t>
            </a:r>
          </a:p>
          <a:p>
            <a:pPr>
              <a:buNone/>
            </a:pPr>
            <a:r>
              <a:rPr lang="nl-NL" sz="2800" dirty="0" smtClean="0"/>
              <a:t>- geen VG</a:t>
            </a:r>
            <a:endParaRPr lang="nl-NL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600" dirty="0" smtClean="0"/>
              <a:t>NIET WONEN</a:t>
            </a:r>
            <a:endParaRPr lang="nl-NL" sz="36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800" dirty="0" smtClean="0"/>
              <a:t>primair verstandelijk handicap</a:t>
            </a:r>
          </a:p>
          <a:p>
            <a:r>
              <a:rPr lang="nl-NL" sz="2800" dirty="0" smtClean="0"/>
              <a:t>M &amp; M (open karakter)</a:t>
            </a:r>
          </a:p>
          <a:p>
            <a:r>
              <a:rPr lang="nl-NL" sz="2800" dirty="0" smtClean="0"/>
              <a:t>dominante verslavingsproblematiek</a:t>
            </a:r>
          </a:p>
          <a:p>
            <a:r>
              <a:rPr lang="nl-NL" sz="2800" dirty="0" smtClean="0"/>
              <a:t>grenzen verzorging en verpleegbehoefte</a:t>
            </a:r>
          </a:p>
          <a:p>
            <a:r>
              <a:rPr lang="nl-NL" sz="2800" dirty="0" smtClean="0"/>
              <a:t>ernstige psychiatrische problematiek</a:t>
            </a:r>
          </a:p>
          <a:p>
            <a:r>
              <a:rPr lang="nl-NL" sz="2800" dirty="0" smtClean="0"/>
              <a:t>samen wonen en gezin</a:t>
            </a:r>
            <a:endParaRPr lang="nl-NL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/>
            </a:r>
            <a:br>
              <a:rPr lang="nl-NL" dirty="0" smtClean="0"/>
            </a:br>
            <a:r>
              <a:rPr lang="nl-NL" sz="3600" dirty="0" smtClean="0"/>
              <a:t>GLOBAAL</a:t>
            </a:r>
            <a:r>
              <a:rPr lang="nl-NL" dirty="0" smtClean="0"/>
              <a:t/>
            </a:r>
            <a:br>
              <a:rPr lang="nl-NL" dirty="0" smtClean="0"/>
            </a:b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06450" y="1928802"/>
            <a:ext cx="8229600" cy="4197361"/>
          </a:xfrm>
        </p:spPr>
        <p:txBody>
          <a:bodyPr/>
          <a:lstStyle/>
          <a:p>
            <a:r>
              <a:rPr lang="nl-NL" dirty="0" smtClean="0"/>
              <a:t>34 plaatsen totaal verspreid over 5 etages</a:t>
            </a:r>
          </a:p>
          <a:p>
            <a:r>
              <a:rPr lang="nl-NL" dirty="0" smtClean="0"/>
              <a:t>50 % LG en 50% NAH</a:t>
            </a:r>
          </a:p>
          <a:p>
            <a:r>
              <a:rPr lang="nl-NL" dirty="0" smtClean="0"/>
              <a:t>restaurant en twee huiskamers</a:t>
            </a:r>
          </a:p>
          <a:p>
            <a:r>
              <a:rPr lang="nl-NL" dirty="0" smtClean="0"/>
              <a:t>23 tweekamerappartementen, </a:t>
            </a:r>
            <a:br>
              <a:rPr lang="nl-NL" dirty="0" smtClean="0"/>
            </a:br>
            <a:r>
              <a:rPr lang="nl-NL" dirty="0" smtClean="0"/>
              <a:t>11 zit/slaapkamers, logeerplaats</a:t>
            </a:r>
          </a:p>
          <a:p>
            <a:r>
              <a:rPr lang="nl-NL" dirty="0" smtClean="0"/>
              <a:t>24-uurs zorg en begeleiding</a:t>
            </a:r>
          </a:p>
          <a:p>
            <a:r>
              <a:rPr lang="nl-NL" dirty="0" smtClean="0"/>
              <a:t>teamopbouw niveau 2, 3, 4 en 5</a:t>
            </a:r>
          </a:p>
          <a:p>
            <a:r>
              <a:rPr lang="nl-NL" dirty="0" smtClean="0"/>
              <a:t>disciplines en dagbesteding extern</a:t>
            </a:r>
          </a:p>
          <a:p>
            <a:pPr>
              <a:buNone/>
            </a:pPr>
            <a:endParaRPr lang="nl-NL" dirty="0" smtClean="0"/>
          </a:p>
          <a:p>
            <a:endParaRPr lang="nl-NL" dirty="0" smtClean="0"/>
          </a:p>
          <a:p>
            <a:endParaRPr lang="nl-NL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06450" y="2143116"/>
            <a:ext cx="8229600" cy="3983047"/>
          </a:xfrm>
        </p:spPr>
        <p:txBody>
          <a:bodyPr/>
          <a:lstStyle/>
          <a:p>
            <a:pPr>
              <a:buNone/>
            </a:pPr>
            <a:r>
              <a:rPr lang="nl-NL" sz="2800" dirty="0" smtClean="0"/>
              <a:t>   Beleid:</a:t>
            </a:r>
          </a:p>
          <a:p>
            <a:pPr>
              <a:buNone/>
            </a:pPr>
            <a:r>
              <a:rPr lang="nl-NL" sz="2800" dirty="0" smtClean="0"/>
              <a:t>   Regie eigen leven, zelfbeschikkingsrecht, 24 </a:t>
            </a:r>
            <a:r>
              <a:rPr lang="nl-NL" sz="2800" dirty="0" err="1" smtClean="0"/>
              <a:t>uurs</a:t>
            </a:r>
            <a:r>
              <a:rPr lang="nl-NL" sz="2800" dirty="0" smtClean="0"/>
              <a:t> ondersteuning, aanpassingen, zorg, Persoonlijk </a:t>
            </a:r>
            <a:r>
              <a:rPr lang="nl-NL" sz="2800" dirty="0" err="1" smtClean="0"/>
              <a:t>Ontwikkelings</a:t>
            </a:r>
            <a:r>
              <a:rPr lang="nl-NL" sz="2800" dirty="0" smtClean="0"/>
              <a:t> Plan, overleg, teamarts, gedragsdeskundige en andere disciplines, dagbesteding, werk, vrijetijdsbesteding, recreatie, keuze maaltijden, eigen appartement met sanitair, privacy, medezeggenschap, 0- en 1 meting</a:t>
            </a:r>
            <a:br>
              <a:rPr lang="nl-NL" sz="2800" dirty="0" smtClean="0"/>
            </a:br>
            <a:r>
              <a:rPr lang="nl-NL" sz="2800" dirty="0" smtClean="0"/>
              <a:t>maar……..</a:t>
            </a:r>
            <a:endParaRPr lang="nl-NL" sz="2800" dirty="0"/>
          </a:p>
        </p:txBody>
      </p:sp>
      <p:pic>
        <p:nvPicPr>
          <p:cNvPr id="4" name="Afbeelding 3" descr="headerVenijnAAngeaps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24" y="785794"/>
            <a:ext cx="8286776" cy="100012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14282" y="857232"/>
            <a:ext cx="8229600" cy="1071570"/>
          </a:xfrm>
        </p:spPr>
        <p:txBody>
          <a:bodyPr/>
          <a:lstStyle/>
          <a:p>
            <a:r>
              <a:rPr lang="nl-NL" dirty="0" smtClean="0"/>
              <a:t>Profiel en POP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714348" y="1928802"/>
            <a:ext cx="8229600" cy="4572032"/>
          </a:xfrm>
        </p:spPr>
        <p:txBody>
          <a:bodyPr/>
          <a:lstStyle/>
          <a:p>
            <a:pPr>
              <a:buNone/>
            </a:pPr>
            <a:r>
              <a:rPr lang="nl-NL" sz="2800" dirty="0" smtClean="0"/>
              <a:t>Eigen systematiek en beetje Hooi op je Vork</a:t>
            </a:r>
          </a:p>
          <a:p>
            <a:pPr>
              <a:buNone/>
            </a:pPr>
            <a:endParaRPr lang="nl-NL" sz="2800" dirty="0" smtClean="0"/>
          </a:p>
          <a:p>
            <a:pPr>
              <a:buNone/>
            </a:pPr>
            <a:r>
              <a:rPr lang="nl-NL" sz="2800" dirty="0" smtClean="0"/>
              <a:t>PROFIEL:	1. de anamnese</a:t>
            </a:r>
          </a:p>
          <a:p>
            <a:pPr>
              <a:buNone/>
            </a:pPr>
            <a:r>
              <a:rPr lang="nl-NL" sz="2800" dirty="0" smtClean="0"/>
              <a:t>				- agogische anamnese</a:t>
            </a:r>
          </a:p>
          <a:p>
            <a:pPr>
              <a:buNone/>
            </a:pPr>
            <a:r>
              <a:rPr lang="nl-NL" sz="2800" dirty="0" smtClean="0"/>
              <a:t>				- (para)medische anamnese</a:t>
            </a:r>
          </a:p>
          <a:p>
            <a:pPr>
              <a:buNone/>
            </a:pPr>
            <a:r>
              <a:rPr lang="nl-NL" sz="2800" dirty="0" smtClean="0"/>
              <a:t>			2. de levensloop en loopbaan</a:t>
            </a:r>
          </a:p>
          <a:p>
            <a:pPr>
              <a:buNone/>
            </a:pPr>
            <a:r>
              <a:rPr lang="nl-NL" sz="2800" dirty="0" smtClean="0"/>
              <a:t>			3. de beschrijving van de persoon aan 		    de hand van aandachtsgebieden </a:t>
            </a:r>
          </a:p>
          <a:p>
            <a:endParaRPr lang="nl-NL" sz="1400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750" y="1428736"/>
            <a:ext cx="8229600" cy="928693"/>
          </a:xfrm>
        </p:spPr>
        <p:txBody>
          <a:bodyPr/>
          <a:lstStyle/>
          <a:p>
            <a:r>
              <a:rPr lang="nl-NL" sz="2800" dirty="0" smtClean="0"/>
              <a:t>Vervolg 3. de beschrijving van de persoon aan 	   de hand van aandachtsgebieden </a:t>
            </a:r>
            <a:r>
              <a:rPr lang="nl-NL" dirty="0" smtClean="0"/>
              <a:t/>
            </a:r>
            <a:br>
              <a:rPr lang="nl-NL" dirty="0" smtClean="0"/>
            </a:br>
            <a:r>
              <a:rPr lang="nl-NL" sz="2400" dirty="0" smtClean="0"/>
              <a:t/>
            </a:r>
            <a:br>
              <a:rPr lang="nl-NL" sz="2400" dirty="0" smtClean="0"/>
            </a:b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06450" y="2071678"/>
            <a:ext cx="8229600" cy="4054485"/>
          </a:xfrm>
        </p:spPr>
        <p:txBody>
          <a:bodyPr/>
          <a:lstStyle/>
          <a:p>
            <a:r>
              <a:rPr lang="nl-NL" sz="2800" dirty="0" smtClean="0"/>
              <a:t>Fysiek welzijn</a:t>
            </a:r>
          </a:p>
          <a:p>
            <a:r>
              <a:rPr lang="nl-NL" sz="2800" dirty="0" smtClean="0"/>
              <a:t>Communicatie</a:t>
            </a:r>
          </a:p>
          <a:p>
            <a:r>
              <a:rPr lang="nl-NL" sz="2800" dirty="0" smtClean="0"/>
              <a:t>Emotioneel welzijn</a:t>
            </a:r>
          </a:p>
          <a:p>
            <a:r>
              <a:rPr lang="nl-NL" sz="2800" dirty="0" smtClean="0"/>
              <a:t>Sociaal welzijn, maatschappelijk verkeer en omgeving</a:t>
            </a:r>
          </a:p>
          <a:p>
            <a:r>
              <a:rPr lang="nl-NL" sz="2800" dirty="0" smtClean="0"/>
              <a:t>Algemene vaardigheden</a:t>
            </a:r>
          </a:p>
          <a:p>
            <a:endParaRPr lang="nl-NL" sz="2800" dirty="0" smtClean="0"/>
          </a:p>
          <a:p>
            <a:pPr>
              <a:buNone/>
            </a:pPr>
            <a:r>
              <a:rPr lang="nl-NL" sz="2800" dirty="0" smtClean="0"/>
              <a:t>POP; persoonlijk ondersteuningsplan; basisondersteuning en uitwerking werkpunten</a:t>
            </a:r>
            <a:endParaRPr lang="nl-NL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</p:nvPr>
        </p:nvGraphicFramePr>
        <p:xfrm>
          <a:off x="806450" y="785796"/>
          <a:ext cx="7980392" cy="75185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08360"/>
                <a:gridCol w="1571636"/>
                <a:gridCol w="1428760"/>
                <a:gridCol w="1571636"/>
              </a:tblGrid>
              <a:tr h="500064">
                <a:tc>
                  <a:txBody>
                    <a:bodyPr/>
                    <a:lstStyle/>
                    <a:p>
                      <a:r>
                        <a:rPr lang="nl-NL" dirty="0" smtClean="0"/>
                        <a:t>aandachtsgebied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ondersteunen</a:t>
                      </a:r>
                      <a:endParaRPr lang="nl-NL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sturen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overnemen</a:t>
                      </a:r>
                      <a:endParaRPr lang="nl-NL" dirty="0"/>
                    </a:p>
                  </a:txBody>
                  <a:tcPr/>
                </a:tc>
              </a:tr>
              <a:tr h="741169">
                <a:tc>
                  <a:txBody>
                    <a:bodyPr/>
                    <a:lstStyle/>
                    <a:p>
                      <a:r>
                        <a:rPr lang="nl-NL" dirty="0" smtClean="0"/>
                        <a:t>Fysiek</a:t>
                      </a:r>
                      <a:r>
                        <a:rPr lang="nl-NL" baseline="0" dirty="0" smtClean="0"/>
                        <a:t> welzijn</a:t>
                      </a:r>
                    </a:p>
                    <a:p>
                      <a:r>
                        <a:rPr lang="nl-NL" sz="1400" baseline="0" dirty="0" smtClean="0"/>
                        <a:t>Medicijnen</a:t>
                      </a:r>
                    </a:p>
                    <a:p>
                      <a:r>
                        <a:rPr lang="nl-NL" sz="1400" baseline="0" dirty="0" smtClean="0"/>
                        <a:t>Voeding</a:t>
                      </a:r>
                      <a:endParaRPr lang="nl-NL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 smtClean="0"/>
                    </a:p>
                    <a:p>
                      <a:r>
                        <a:rPr lang="nl-NL" sz="1400" dirty="0" smtClean="0"/>
                        <a:t>A  B</a:t>
                      </a:r>
                      <a:br>
                        <a:rPr lang="nl-NL" sz="1400" dirty="0" smtClean="0"/>
                      </a:br>
                      <a:r>
                        <a:rPr lang="nl-NL" sz="1400" dirty="0" smtClean="0"/>
                        <a:t>A</a:t>
                      </a:r>
                      <a:r>
                        <a:rPr lang="nl-NL" sz="1400" baseline="0" dirty="0" smtClean="0"/>
                        <a:t>  C  E</a:t>
                      </a:r>
                      <a:endParaRPr lang="nl-NL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/>
                      </a:r>
                      <a:br>
                        <a:rPr lang="nl-NL" dirty="0" smtClean="0"/>
                      </a:br>
                      <a:r>
                        <a:rPr lang="nl-NL" sz="1400" dirty="0" smtClean="0"/>
                        <a:t>C E</a:t>
                      </a:r>
                    </a:p>
                    <a:p>
                      <a:r>
                        <a:rPr lang="nl-NL" sz="1400" dirty="0" smtClean="0"/>
                        <a:t>D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 smtClean="0"/>
                    </a:p>
                    <a:p>
                      <a:r>
                        <a:rPr lang="nl-NL" sz="1400" dirty="0" smtClean="0"/>
                        <a:t>D</a:t>
                      </a:r>
                    </a:p>
                    <a:p>
                      <a:r>
                        <a:rPr lang="nl-NL" sz="1400" dirty="0" smtClean="0"/>
                        <a:t>E</a:t>
                      </a:r>
                      <a:endParaRPr lang="nl-NL" sz="1400" dirty="0"/>
                    </a:p>
                  </a:txBody>
                  <a:tcPr/>
                </a:tc>
              </a:tr>
              <a:tr h="741169">
                <a:tc>
                  <a:txBody>
                    <a:bodyPr/>
                    <a:lstStyle/>
                    <a:p>
                      <a:r>
                        <a:rPr lang="nl-NL" dirty="0" smtClean="0"/>
                        <a:t>Communicatie</a:t>
                      </a:r>
                    </a:p>
                    <a:p>
                      <a:r>
                        <a:rPr lang="nl-NL" sz="1400" dirty="0" smtClean="0"/>
                        <a:t>Afstemming</a:t>
                      </a:r>
                      <a:r>
                        <a:rPr lang="nl-NL" sz="1400" baseline="0" dirty="0" smtClean="0"/>
                        <a:t> werk/dagbesteding</a:t>
                      </a:r>
                      <a:endParaRPr lang="nl-NL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 smtClean="0"/>
                    </a:p>
                    <a:p>
                      <a:r>
                        <a:rPr lang="nl-NL" sz="1400" dirty="0" smtClean="0"/>
                        <a:t>B  C  E</a:t>
                      </a:r>
                      <a:endParaRPr lang="nl-NL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 smtClean="0"/>
                    </a:p>
                    <a:p>
                      <a:r>
                        <a:rPr lang="nl-NL" sz="1400" dirty="0" smtClean="0"/>
                        <a:t>D</a:t>
                      </a:r>
                      <a:endParaRPr lang="nl-NL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 smtClean="0"/>
                    </a:p>
                    <a:p>
                      <a:r>
                        <a:rPr lang="nl-NL" sz="1400" dirty="0" smtClean="0"/>
                        <a:t>A</a:t>
                      </a:r>
                      <a:endParaRPr lang="nl-NL" sz="1400" dirty="0"/>
                    </a:p>
                  </a:txBody>
                  <a:tcPr/>
                </a:tc>
              </a:tr>
              <a:tr h="741169">
                <a:tc>
                  <a:txBody>
                    <a:bodyPr/>
                    <a:lstStyle/>
                    <a:p>
                      <a:r>
                        <a:rPr lang="nl-NL" baseline="0" dirty="0" smtClean="0"/>
                        <a:t>Emotioneel</a:t>
                      </a:r>
                    </a:p>
                    <a:p>
                      <a:r>
                        <a:rPr lang="nl-NL" sz="1400" baseline="0" dirty="0" smtClean="0"/>
                        <a:t>Gebruik middelen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 smtClean="0"/>
                    </a:p>
                    <a:p>
                      <a:r>
                        <a:rPr lang="nl-NL" sz="1400" dirty="0" smtClean="0"/>
                        <a:t>D </a:t>
                      </a:r>
                      <a:r>
                        <a:rPr lang="nl-NL" sz="1400" baseline="0" dirty="0" smtClean="0"/>
                        <a:t> </a:t>
                      </a:r>
                      <a:endParaRPr lang="nl-NL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 smtClean="0"/>
                    </a:p>
                    <a:p>
                      <a:r>
                        <a:rPr lang="nl-NL" sz="1400" dirty="0" smtClean="0"/>
                        <a:t>A  B</a:t>
                      </a:r>
                      <a:endParaRPr lang="nl-NL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 smtClean="0"/>
                    </a:p>
                    <a:p>
                      <a:r>
                        <a:rPr lang="nl-NL" sz="1400" dirty="0" smtClean="0"/>
                        <a:t>C  E</a:t>
                      </a:r>
                      <a:endParaRPr lang="nl-NL" sz="1400" dirty="0"/>
                    </a:p>
                  </a:txBody>
                  <a:tcPr/>
                </a:tc>
              </a:tr>
              <a:tr h="741169">
                <a:tc>
                  <a:txBody>
                    <a:bodyPr/>
                    <a:lstStyle/>
                    <a:p>
                      <a:r>
                        <a:rPr lang="nl-NL" dirty="0" smtClean="0"/>
                        <a:t>Sociaal</a:t>
                      </a:r>
                      <a:r>
                        <a:rPr lang="nl-NL" baseline="0" dirty="0" smtClean="0"/>
                        <a:t> welzijn,</a:t>
                      </a:r>
                    </a:p>
                    <a:p>
                      <a:r>
                        <a:rPr lang="nl-NL" baseline="0" dirty="0" err="1" smtClean="0"/>
                        <a:t>maatsch.verkeer</a:t>
                      </a:r>
                      <a:r>
                        <a:rPr lang="nl-NL" baseline="0" dirty="0" smtClean="0"/>
                        <a:t/>
                      </a:r>
                      <a:br>
                        <a:rPr lang="nl-NL" baseline="0" dirty="0" smtClean="0"/>
                      </a:br>
                      <a:r>
                        <a:rPr lang="nl-NL" baseline="0" dirty="0" smtClean="0"/>
                        <a:t>en omgeving</a:t>
                      </a:r>
                    </a:p>
                    <a:p>
                      <a:r>
                        <a:rPr lang="nl-NL" sz="1400" baseline="0" dirty="0" smtClean="0"/>
                        <a:t>Onderhouden contacten</a:t>
                      </a:r>
                    </a:p>
                    <a:p>
                      <a:r>
                        <a:rPr lang="nl-NL" sz="1400" baseline="0" dirty="0" smtClean="0"/>
                        <a:t>Relatie familie</a:t>
                      </a:r>
                    </a:p>
                    <a:p>
                      <a:r>
                        <a:rPr lang="nl-NL" sz="1400" baseline="0" dirty="0" smtClean="0"/>
                        <a:t>Vrijetijdsbesteding</a:t>
                      </a:r>
                      <a:endParaRPr lang="nl-NL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 smtClean="0"/>
                    </a:p>
                    <a:p>
                      <a:endParaRPr lang="nl-NL" dirty="0" smtClean="0"/>
                    </a:p>
                    <a:p>
                      <a:endParaRPr lang="nl-NL" dirty="0" smtClean="0"/>
                    </a:p>
                    <a:p>
                      <a:r>
                        <a:rPr lang="nl-NL" sz="1400" dirty="0" smtClean="0"/>
                        <a:t>A  C  D</a:t>
                      </a:r>
                    </a:p>
                    <a:p>
                      <a:r>
                        <a:rPr lang="nl-NL" sz="1400" dirty="0" smtClean="0"/>
                        <a:t>C </a:t>
                      </a:r>
                      <a:r>
                        <a:rPr lang="nl-NL" sz="1400" baseline="0" dirty="0" smtClean="0"/>
                        <a:t> E  B  D</a:t>
                      </a:r>
                    </a:p>
                    <a:p>
                      <a:r>
                        <a:rPr lang="nl-NL" sz="1400" baseline="0" dirty="0" smtClean="0"/>
                        <a:t>D  E </a:t>
                      </a:r>
                      <a:endParaRPr lang="nl-NL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 smtClean="0"/>
                    </a:p>
                    <a:p>
                      <a:endParaRPr lang="nl-NL" dirty="0" smtClean="0"/>
                    </a:p>
                    <a:p>
                      <a:endParaRPr lang="nl-NL" dirty="0" smtClean="0"/>
                    </a:p>
                    <a:p>
                      <a:r>
                        <a:rPr lang="nl-NL" sz="1400" dirty="0" smtClean="0"/>
                        <a:t>E</a:t>
                      </a:r>
                    </a:p>
                    <a:p>
                      <a:r>
                        <a:rPr lang="nl-NL" sz="1400" dirty="0" smtClean="0"/>
                        <a:t>A</a:t>
                      </a:r>
                    </a:p>
                    <a:p>
                      <a:r>
                        <a:rPr lang="nl-NL" sz="1400" dirty="0" smtClean="0"/>
                        <a:t> B  C</a:t>
                      </a:r>
                      <a:endParaRPr lang="nl-NL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 smtClean="0"/>
                    </a:p>
                    <a:p>
                      <a:endParaRPr lang="nl-NL" dirty="0" smtClean="0"/>
                    </a:p>
                    <a:p>
                      <a:endParaRPr lang="nl-NL" dirty="0" smtClean="0"/>
                    </a:p>
                    <a:p>
                      <a:r>
                        <a:rPr lang="nl-NL" sz="1400" dirty="0" smtClean="0"/>
                        <a:t>B</a:t>
                      </a:r>
                    </a:p>
                    <a:p>
                      <a:endParaRPr lang="nl-NL" sz="1400" dirty="0" smtClean="0"/>
                    </a:p>
                    <a:p>
                      <a:r>
                        <a:rPr lang="nl-NL" sz="1400" dirty="0" smtClean="0"/>
                        <a:t>A</a:t>
                      </a:r>
                      <a:endParaRPr lang="nl-NL" sz="1400" dirty="0"/>
                    </a:p>
                  </a:txBody>
                  <a:tcPr/>
                </a:tc>
              </a:tr>
              <a:tr h="741169">
                <a:tc>
                  <a:txBody>
                    <a:bodyPr/>
                    <a:lstStyle/>
                    <a:p>
                      <a:r>
                        <a:rPr lang="nl-NL" dirty="0" smtClean="0"/>
                        <a:t>Algemene </a:t>
                      </a:r>
                      <a:br>
                        <a:rPr lang="nl-NL" dirty="0" smtClean="0"/>
                      </a:br>
                      <a:r>
                        <a:rPr lang="nl-NL" dirty="0" smtClean="0"/>
                        <a:t>vaardigheden</a:t>
                      </a:r>
                    </a:p>
                    <a:p>
                      <a:r>
                        <a:rPr lang="nl-NL" sz="1400" dirty="0" smtClean="0"/>
                        <a:t>Administratie</a:t>
                      </a:r>
                      <a:endParaRPr lang="nl-NL" sz="1400" baseline="0" dirty="0" smtClean="0"/>
                    </a:p>
                    <a:p>
                      <a:r>
                        <a:rPr lang="nl-NL" sz="1400" baseline="0" dirty="0" smtClean="0"/>
                        <a:t>Financiën</a:t>
                      </a:r>
                    </a:p>
                    <a:p>
                      <a:r>
                        <a:rPr lang="nl-NL" sz="1400" baseline="0" dirty="0" smtClean="0"/>
                        <a:t>Huishouding</a:t>
                      </a:r>
                    </a:p>
                    <a:p>
                      <a:r>
                        <a:rPr lang="nl-NL" sz="1400" baseline="0" dirty="0" smtClean="0"/>
                        <a:t>Internetgebruik</a:t>
                      </a:r>
                      <a:endParaRPr lang="nl-NL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 smtClean="0"/>
                    </a:p>
                    <a:p>
                      <a:endParaRPr lang="nl-NL" dirty="0" smtClean="0"/>
                    </a:p>
                    <a:p>
                      <a:r>
                        <a:rPr lang="nl-NL" sz="1400" dirty="0" smtClean="0"/>
                        <a:t>D  E</a:t>
                      </a:r>
                    </a:p>
                    <a:p>
                      <a:r>
                        <a:rPr lang="nl-NL" sz="1400" dirty="0" smtClean="0"/>
                        <a:t>B</a:t>
                      </a:r>
                      <a:br>
                        <a:rPr lang="nl-NL" sz="1400" dirty="0" smtClean="0"/>
                      </a:br>
                      <a:r>
                        <a:rPr lang="nl-NL" sz="1400" dirty="0" smtClean="0"/>
                        <a:t>A</a:t>
                      </a:r>
                    </a:p>
                    <a:p>
                      <a:r>
                        <a:rPr lang="nl-NL" sz="1400" dirty="0" smtClean="0"/>
                        <a:t>E</a:t>
                      </a:r>
                      <a:endParaRPr lang="nl-NL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 smtClean="0"/>
                    </a:p>
                    <a:p>
                      <a:endParaRPr lang="nl-NL" dirty="0" smtClean="0"/>
                    </a:p>
                    <a:p>
                      <a:r>
                        <a:rPr lang="nl-NL" sz="1400" dirty="0" smtClean="0"/>
                        <a:t>A</a:t>
                      </a:r>
                    </a:p>
                    <a:p>
                      <a:r>
                        <a:rPr lang="nl-NL" sz="1400" dirty="0" smtClean="0"/>
                        <a:t>A  B  C</a:t>
                      </a:r>
                      <a:br>
                        <a:rPr lang="nl-NL" sz="1400" dirty="0" smtClean="0"/>
                      </a:br>
                      <a:r>
                        <a:rPr lang="nl-NL" sz="1400" dirty="0" smtClean="0"/>
                        <a:t>C  A  D</a:t>
                      </a:r>
                      <a:br>
                        <a:rPr lang="nl-NL" sz="1400" dirty="0" smtClean="0"/>
                      </a:br>
                      <a:r>
                        <a:rPr lang="nl-NL" sz="1400" dirty="0" smtClean="0"/>
                        <a:t>A  B </a:t>
                      </a:r>
                      <a:endParaRPr lang="nl-NL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 smtClean="0"/>
                    </a:p>
                    <a:p>
                      <a:endParaRPr lang="nl-NL" dirty="0" smtClean="0"/>
                    </a:p>
                    <a:p>
                      <a:r>
                        <a:rPr lang="nl-NL" sz="1400" dirty="0" smtClean="0"/>
                        <a:t>B  C</a:t>
                      </a:r>
                      <a:br>
                        <a:rPr lang="nl-NL" sz="1400" dirty="0" smtClean="0"/>
                      </a:br>
                      <a:r>
                        <a:rPr lang="nl-NL" sz="1400" dirty="0" smtClean="0"/>
                        <a:t>D</a:t>
                      </a:r>
                    </a:p>
                    <a:p>
                      <a:r>
                        <a:rPr lang="nl-NL" sz="1400" dirty="0" smtClean="0"/>
                        <a:t>B</a:t>
                      </a:r>
                    </a:p>
                    <a:p>
                      <a:r>
                        <a:rPr lang="nl-NL" sz="1400" dirty="0" smtClean="0"/>
                        <a:t>C  D</a:t>
                      </a:r>
                      <a:br>
                        <a:rPr lang="nl-NL" sz="1400" dirty="0" smtClean="0"/>
                      </a:br>
                      <a:endParaRPr lang="nl-NL" sz="1400" dirty="0"/>
                    </a:p>
                  </a:txBody>
                  <a:tcPr/>
                </a:tc>
              </a:tr>
              <a:tr h="741169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741169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6" name="Tijdelijke aanduiding voor inhoud 5" descr="haarstaarte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7224" y="779807"/>
            <a:ext cx="1428760" cy="1063263"/>
          </a:xfrm>
        </p:spPr>
      </p:pic>
      <p:pic>
        <p:nvPicPr>
          <p:cNvPr id="7" name="Afbeelding 6" descr="hondenstaar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860" y="857232"/>
            <a:ext cx="1428750" cy="962025"/>
          </a:xfrm>
          <a:prstGeom prst="rect">
            <a:avLst/>
          </a:prstGeom>
        </p:spPr>
      </p:pic>
      <p:pic>
        <p:nvPicPr>
          <p:cNvPr id="8" name="Afbeelding 7" descr="staart ork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9058" y="857232"/>
            <a:ext cx="1412475" cy="938213"/>
          </a:xfrm>
          <a:prstGeom prst="rect">
            <a:avLst/>
          </a:prstGeom>
        </p:spPr>
      </p:pic>
      <p:pic>
        <p:nvPicPr>
          <p:cNvPr id="9" name="Afbeelding 8" descr="vliegtuigstaart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9256" y="857232"/>
            <a:ext cx="1285875" cy="962025"/>
          </a:xfrm>
          <a:prstGeom prst="rect">
            <a:avLst/>
          </a:prstGeom>
        </p:spPr>
      </p:pic>
      <p:pic>
        <p:nvPicPr>
          <p:cNvPr id="10" name="Afbeelding 9" descr="straart beest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72462" y="500042"/>
            <a:ext cx="685800" cy="1428750"/>
          </a:xfrm>
          <a:prstGeom prst="rect">
            <a:avLst/>
          </a:prstGeom>
        </p:spPr>
      </p:pic>
      <p:pic>
        <p:nvPicPr>
          <p:cNvPr id="11" name="Afbeelding 10" descr="staartkoe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86578" y="857233"/>
            <a:ext cx="1235253" cy="928694"/>
          </a:xfrm>
          <a:prstGeom prst="rect">
            <a:avLst/>
          </a:prstGeom>
        </p:spPr>
      </p:pic>
      <p:pic>
        <p:nvPicPr>
          <p:cNvPr id="12" name="Afbeelding 11" descr="staartpresentatie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2976" y="2285992"/>
            <a:ext cx="642941" cy="459244"/>
          </a:xfrm>
          <a:prstGeom prst="rect">
            <a:avLst/>
          </a:prstGeom>
        </p:spPr>
      </p:pic>
      <p:pic>
        <p:nvPicPr>
          <p:cNvPr id="13" name="Afbeelding 12" descr="staartpresentatie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2976" y="3000372"/>
            <a:ext cx="714379" cy="510271"/>
          </a:xfrm>
          <a:prstGeom prst="rect">
            <a:avLst/>
          </a:prstGeom>
        </p:spPr>
      </p:pic>
      <p:pic>
        <p:nvPicPr>
          <p:cNvPr id="15" name="Afbeelding 14" descr="staartpresentatie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2976" y="4929198"/>
            <a:ext cx="714380" cy="510271"/>
          </a:xfrm>
          <a:prstGeom prst="rect">
            <a:avLst/>
          </a:prstGeom>
        </p:spPr>
      </p:pic>
      <p:sp>
        <p:nvSpPr>
          <p:cNvPr id="19" name="Tekstvak 18"/>
          <p:cNvSpPr txBox="1"/>
          <p:nvPr/>
        </p:nvSpPr>
        <p:spPr>
          <a:xfrm>
            <a:off x="2357422" y="1928802"/>
            <a:ext cx="669681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dirty="0" smtClean="0"/>
          </a:p>
          <a:p>
            <a:r>
              <a:rPr lang="nl-NL" dirty="0" smtClean="0"/>
              <a:t>Familie vanaf de start betrokken, desnoods…</a:t>
            </a:r>
            <a:br>
              <a:rPr lang="nl-NL" dirty="0" smtClean="0"/>
            </a:br>
            <a:r>
              <a:rPr lang="nl-NL" dirty="0" smtClean="0"/>
              <a:t>Korte lijnen en initiatief woonvoorziening.</a:t>
            </a:r>
            <a:br>
              <a:rPr lang="nl-NL" dirty="0" smtClean="0"/>
            </a:br>
            <a:r>
              <a:rPr lang="nl-NL" dirty="0" smtClean="0"/>
              <a:t/>
            </a:r>
            <a:br>
              <a:rPr lang="nl-NL" dirty="0" smtClean="0"/>
            </a:br>
            <a:r>
              <a:rPr lang="nl-NL" dirty="0" smtClean="0"/>
              <a:t>Dagbesteding en wonen gelijk met elkaar op laten gaan.</a:t>
            </a:r>
            <a:br>
              <a:rPr lang="nl-NL" dirty="0" smtClean="0"/>
            </a:br>
            <a:r>
              <a:rPr lang="nl-NL" dirty="0" smtClean="0"/>
              <a:t>Vrije tijd invullen.</a:t>
            </a:r>
            <a:br>
              <a:rPr lang="nl-NL" dirty="0" smtClean="0"/>
            </a:br>
            <a:r>
              <a:rPr lang="nl-NL" dirty="0" smtClean="0"/>
              <a:t/>
            </a:r>
            <a:br>
              <a:rPr lang="nl-NL" dirty="0" smtClean="0"/>
            </a:br>
            <a:r>
              <a:rPr lang="nl-NL" dirty="0" smtClean="0"/>
              <a:t>Medezeggenschap; gebruikersraad met coach</a:t>
            </a:r>
            <a:br>
              <a:rPr lang="nl-NL" dirty="0" smtClean="0"/>
            </a:br>
            <a:r>
              <a:rPr lang="nl-NL" dirty="0" smtClean="0"/>
              <a:t/>
            </a:r>
            <a:br>
              <a:rPr lang="nl-NL" dirty="0" smtClean="0"/>
            </a:br>
            <a:r>
              <a:rPr lang="nl-NL" dirty="0" smtClean="0"/>
              <a:t>Mix team, beroepsopleiding, scholing NAH, competenties,</a:t>
            </a:r>
            <a:br>
              <a:rPr lang="nl-NL" dirty="0" smtClean="0"/>
            </a:br>
            <a:r>
              <a:rPr lang="nl-NL" dirty="0" smtClean="0"/>
              <a:t/>
            </a:r>
            <a:br>
              <a:rPr lang="nl-NL" dirty="0" smtClean="0"/>
            </a:br>
            <a:r>
              <a:rPr lang="nl-NL" dirty="0" smtClean="0"/>
              <a:t>Resultaat meten; 0- en 1 meting met CCE en </a:t>
            </a:r>
            <a:r>
              <a:rPr lang="nl-NL" dirty="0" err="1" smtClean="0"/>
              <a:t>Zadoks</a:t>
            </a:r>
            <a:r>
              <a:rPr lang="nl-NL" dirty="0" smtClean="0"/>
              <a:t>; drie groepen</a:t>
            </a:r>
            <a:br>
              <a:rPr lang="nl-NL" dirty="0" smtClean="0"/>
            </a:br>
            <a:r>
              <a:rPr lang="nl-NL" dirty="0" smtClean="0"/>
              <a:t/>
            </a:r>
            <a:br>
              <a:rPr lang="nl-NL" dirty="0" smtClean="0"/>
            </a:br>
            <a:r>
              <a:rPr lang="nl-NL" dirty="0" smtClean="0"/>
              <a:t>Indicatiestelling</a:t>
            </a:r>
          </a:p>
          <a:p>
            <a:endParaRPr lang="nl-NL" dirty="0" smtClean="0"/>
          </a:p>
          <a:p>
            <a:r>
              <a:rPr lang="nl-NL" dirty="0" smtClean="0"/>
              <a:t/>
            </a:r>
            <a:br>
              <a:rPr lang="nl-NL" dirty="0" smtClean="0"/>
            </a:br>
            <a:r>
              <a:rPr lang="nl-NL" dirty="0" smtClean="0"/>
              <a:t/>
            </a:r>
            <a:br>
              <a:rPr lang="nl-NL" dirty="0" smtClean="0"/>
            </a:br>
            <a:endParaRPr lang="nl-NL" dirty="0"/>
          </a:p>
        </p:txBody>
      </p:sp>
      <p:pic>
        <p:nvPicPr>
          <p:cNvPr id="20" name="Afbeelding 19" descr="staartpresentatie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14414" y="5572140"/>
            <a:ext cx="714380" cy="510271"/>
          </a:xfrm>
          <a:prstGeom prst="rect">
            <a:avLst/>
          </a:prstGeom>
        </p:spPr>
      </p:pic>
      <p:pic>
        <p:nvPicPr>
          <p:cNvPr id="21" name="Afbeelding 20" descr="staartpresentatie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2976" y="4357694"/>
            <a:ext cx="714380" cy="510271"/>
          </a:xfrm>
          <a:prstGeom prst="rect">
            <a:avLst/>
          </a:prstGeom>
        </p:spPr>
      </p:pic>
      <p:pic>
        <p:nvPicPr>
          <p:cNvPr id="17" name="Afbeelding 16" descr="staartpresentatie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2976" y="3786190"/>
            <a:ext cx="714380" cy="51027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None/>
            </a:pPr>
            <a:endParaRPr lang="nl-NL" sz="2800" b="1" dirty="0" smtClean="0"/>
          </a:p>
          <a:p>
            <a:pPr algn="ctr">
              <a:buNone/>
            </a:pPr>
            <a:endParaRPr lang="nl-NL" sz="2800" b="1" dirty="0"/>
          </a:p>
          <a:p>
            <a:pPr algn="ctr">
              <a:buNone/>
            </a:pPr>
            <a:r>
              <a:rPr lang="nl-NL" sz="2800" b="1" dirty="0" smtClean="0"/>
              <a:t>“ VEILIGHEID VAN DE WOONVORM MAAR </a:t>
            </a:r>
          </a:p>
          <a:p>
            <a:pPr algn="ctr">
              <a:buNone/>
            </a:pPr>
            <a:r>
              <a:rPr lang="nl-NL" sz="2800" b="1" dirty="0" smtClean="0"/>
              <a:t>TOCH MIDDEN IN DE MAATSCHAPPIJ”</a:t>
            </a:r>
          </a:p>
          <a:p>
            <a:pPr algn="r">
              <a:buNone/>
            </a:pPr>
            <a:endParaRPr lang="nl-NL" sz="2800" b="1" dirty="0" smtClean="0"/>
          </a:p>
          <a:p>
            <a:pPr algn="r">
              <a:buNone/>
            </a:pPr>
            <a:endParaRPr lang="nl-NL" sz="2800" b="1" dirty="0"/>
          </a:p>
          <a:p>
            <a:pPr algn="r">
              <a:buNone/>
            </a:pPr>
            <a:endParaRPr lang="nl-NL" sz="1800" b="1" dirty="0" smtClean="0"/>
          </a:p>
          <a:p>
            <a:pPr algn="r">
              <a:buNone/>
            </a:pPr>
            <a:r>
              <a:rPr lang="nl-NL" sz="1800" b="1" dirty="0" smtClean="0"/>
              <a:t>Stef </a:t>
            </a:r>
            <a:r>
              <a:rPr lang="nl-NL" sz="1800" b="1" dirty="0" err="1" smtClean="0"/>
              <a:t>Preijde</a:t>
            </a:r>
            <a:endParaRPr lang="nl-NL" sz="1800" b="1" dirty="0" smtClean="0"/>
          </a:p>
          <a:p>
            <a:pPr algn="r">
              <a:buNone/>
            </a:pPr>
            <a:r>
              <a:rPr lang="nl-NL" sz="1800" b="1" dirty="0" smtClean="0"/>
              <a:t>Woonvoorziening Mozaïek Amstelveen</a:t>
            </a:r>
          </a:p>
          <a:p>
            <a:pPr algn="r">
              <a:buNone/>
            </a:pPr>
            <a:r>
              <a:rPr lang="nl-NL" sz="1800" b="1" dirty="0" smtClean="0"/>
              <a:t>26 maart 2009</a:t>
            </a:r>
          </a:p>
          <a:p>
            <a:pPr algn="r">
              <a:buNone/>
            </a:pPr>
            <a:endParaRPr lang="nl-NL" sz="1800" b="1" dirty="0" smtClean="0"/>
          </a:p>
          <a:p>
            <a:pPr algn="ctr">
              <a:buNone/>
            </a:pPr>
            <a:endParaRPr lang="nl-NL" sz="2800" b="1" dirty="0"/>
          </a:p>
          <a:p>
            <a:pPr algn="ctr">
              <a:buNone/>
            </a:pPr>
            <a:endParaRPr lang="nl-NL" sz="2800" b="1" dirty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6" name="Afbeelding 5" descr="headerVenijn indestraat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30" y="785794"/>
            <a:ext cx="8215370" cy="114300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TT">
  <a:themeElements>
    <a:clrScheme name="OT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T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T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T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T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T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T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T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T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T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T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T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T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T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OTT</Template>
  <TotalTime>634</TotalTime>
  <Words>342</Words>
  <Application>Microsoft PowerPoint</Application>
  <PresentationFormat>Diavoorstelling (4:3)</PresentationFormat>
  <Paragraphs>154</Paragraphs>
  <Slides>14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14</vt:i4>
      </vt:variant>
    </vt:vector>
  </HeadingPairs>
  <TitlesOfParts>
    <vt:vector size="15" baseType="lpstr">
      <vt:lpstr>OTT</vt:lpstr>
      <vt:lpstr>Dia 1</vt:lpstr>
      <vt:lpstr>PRESENTATIE</vt:lpstr>
      <vt:lpstr>STICHTING ONS TWEEDE THUIS</vt:lpstr>
      <vt:lpstr>Dia 4</vt:lpstr>
      <vt:lpstr>Dia 5</vt:lpstr>
      <vt:lpstr>WEL WONEN </vt:lpstr>
      <vt:lpstr>NIET WONEN</vt:lpstr>
      <vt:lpstr> GLOBAAL </vt:lpstr>
      <vt:lpstr>Dia 9</vt:lpstr>
      <vt:lpstr>Profiel en POP</vt:lpstr>
      <vt:lpstr>Vervolg 3. de beschrijving van de persoon aan     de hand van aandachtsgebieden   </vt:lpstr>
      <vt:lpstr>Dia 12</vt:lpstr>
      <vt:lpstr>Dia 13</vt:lpstr>
      <vt:lpstr>Dia 14</vt:lpstr>
    </vt:vector>
  </TitlesOfParts>
  <Company>Ons Tweede Thuis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preijde</dc:creator>
  <cp:lastModifiedBy>Leo Brederveld</cp:lastModifiedBy>
  <cp:revision>62</cp:revision>
  <dcterms:created xsi:type="dcterms:W3CDTF">2009-02-23T08:46:38Z</dcterms:created>
  <dcterms:modified xsi:type="dcterms:W3CDTF">2009-03-10T15:20:35Z</dcterms:modified>
</cp:coreProperties>
</file>